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3"/>
  </p:notesMasterIdLst>
  <p:sldIdLst>
    <p:sldId id="861" r:id="rId2"/>
    <p:sldId id="858" r:id="rId3"/>
    <p:sldId id="862" r:id="rId4"/>
    <p:sldId id="859" r:id="rId5"/>
    <p:sldId id="868" r:id="rId6"/>
    <p:sldId id="860" r:id="rId7"/>
    <p:sldId id="869" r:id="rId8"/>
    <p:sldId id="870" r:id="rId9"/>
    <p:sldId id="871" r:id="rId10"/>
    <p:sldId id="872" r:id="rId11"/>
    <p:sldId id="873" r:id="rId12"/>
  </p:sldIdLst>
  <p:sldSz cx="9144000" cy="5715000" type="screen16x10"/>
  <p:notesSz cx="6724650" cy="9866313"/>
  <p:defaultTextStyle>
    <a:defPPr>
      <a:defRPr lang="en-AU"/>
    </a:defPPr>
    <a:lvl1pPr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1pPr>
    <a:lvl2pPr marL="4572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2pPr>
    <a:lvl3pPr marL="9144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3pPr>
    <a:lvl4pPr marL="13716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4pPr>
    <a:lvl5pPr marL="18288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5pPr>
    <a:lvl6pPr marL="2286000" algn="l" defTabSz="457200" rtl="0" eaLnBrk="1" latinLnBrk="0" hangingPunct="1">
      <a:defRPr kern="1200">
        <a:solidFill>
          <a:schemeClr val="tx1"/>
        </a:solidFill>
        <a:latin typeface="Arial" pitchFamily="-102" charset="0"/>
        <a:ea typeface="Arial" pitchFamily="-102" charset="0"/>
        <a:cs typeface="Arial" pitchFamily="-102" charset="0"/>
      </a:defRPr>
    </a:lvl6pPr>
    <a:lvl7pPr marL="2743200" algn="l" defTabSz="457200" rtl="0" eaLnBrk="1" latinLnBrk="0" hangingPunct="1">
      <a:defRPr kern="1200">
        <a:solidFill>
          <a:schemeClr val="tx1"/>
        </a:solidFill>
        <a:latin typeface="Arial" pitchFamily="-102" charset="0"/>
        <a:ea typeface="Arial" pitchFamily="-102" charset="0"/>
        <a:cs typeface="Arial" pitchFamily="-102" charset="0"/>
      </a:defRPr>
    </a:lvl7pPr>
    <a:lvl8pPr marL="3200400" algn="l" defTabSz="457200" rtl="0" eaLnBrk="1" latinLnBrk="0" hangingPunct="1">
      <a:defRPr kern="1200">
        <a:solidFill>
          <a:schemeClr val="tx1"/>
        </a:solidFill>
        <a:latin typeface="Arial" pitchFamily="-102" charset="0"/>
        <a:ea typeface="Arial" pitchFamily="-102" charset="0"/>
        <a:cs typeface="Arial" pitchFamily="-102" charset="0"/>
      </a:defRPr>
    </a:lvl8pPr>
    <a:lvl9pPr marL="3657600" algn="l" defTabSz="457200" rtl="0" eaLnBrk="1" latinLnBrk="0" hangingPunct="1">
      <a:defRPr kern="1200">
        <a:solidFill>
          <a:schemeClr val="tx1"/>
        </a:solidFill>
        <a:latin typeface="Arial" pitchFamily="-102" charset="0"/>
        <a:ea typeface="Arial" pitchFamily="-102" charset="0"/>
        <a:cs typeface="Arial" pitchFamily="-102" charset="0"/>
      </a:defRPr>
    </a:lvl9pPr>
  </p:defaultTextStyle>
  <p:extLst>
    <p:ext uri="{EFAFB233-063F-42B5-8137-9DF3F51BA10A}">
      <p15:sldGuideLst xmlns:p15="http://schemas.microsoft.com/office/powerpoint/2012/main">
        <p15:guide id="1" orient="horz" pos="180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clrMode="gray"/>
  <p:clrMru>
    <a:srgbClr val="78E1B4"/>
    <a:srgbClr val="FFFF66"/>
    <a:srgbClr val="FF965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91EBBBCC-DAD2-459C-BE2E-F6DE35CF9A28}" styleName="Dark Style 2 - Accent 3/Acc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6489" autoAdjust="0"/>
    <p:restoredTop sz="82212" autoAdjust="0"/>
  </p:normalViewPr>
  <p:slideViewPr>
    <p:cSldViewPr>
      <p:cViewPr varScale="1">
        <p:scale>
          <a:sx n="213" d="100"/>
          <a:sy n="213" d="100"/>
        </p:scale>
        <p:origin x="536" y="184"/>
      </p:cViewPr>
      <p:guideLst>
        <p:guide orient="horz" pos="180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14650" cy="493713"/>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08413" y="0"/>
            <a:ext cx="2914650" cy="493713"/>
          </a:xfrm>
          <a:prstGeom prst="rect">
            <a:avLst/>
          </a:prstGeom>
        </p:spPr>
        <p:txBody>
          <a:bodyPr vert="horz" lIns="91440" tIns="45720" rIns="91440" bIns="45720" rtlCol="0"/>
          <a:lstStyle>
            <a:lvl1pPr algn="r">
              <a:defRPr sz="1200"/>
            </a:lvl1pPr>
          </a:lstStyle>
          <a:p>
            <a:fld id="{7EDE2877-BD95-1343-A552-BA2868463D4E}" type="datetimeFigureOut">
              <a:rPr lang="en-US" smtClean="0"/>
              <a:pPr/>
              <a:t>2/28/20</a:t>
            </a:fld>
            <a:endParaRPr lang="en-US" dirty="0"/>
          </a:p>
        </p:txBody>
      </p:sp>
      <p:sp>
        <p:nvSpPr>
          <p:cNvPr id="4" name="Slide Image Placeholder 3"/>
          <p:cNvSpPr>
            <a:spLocks noGrp="1" noRot="1" noChangeAspect="1"/>
          </p:cNvSpPr>
          <p:nvPr>
            <p:ph type="sldImg" idx="2"/>
          </p:nvPr>
        </p:nvSpPr>
        <p:spPr>
          <a:xfrm>
            <a:off x="403225" y="739775"/>
            <a:ext cx="5918200" cy="3700463"/>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73100" y="4686300"/>
            <a:ext cx="5378450" cy="44402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371013"/>
            <a:ext cx="2914650" cy="493712"/>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08413" y="9371013"/>
            <a:ext cx="2914650" cy="493712"/>
          </a:xfrm>
          <a:prstGeom prst="rect">
            <a:avLst/>
          </a:prstGeom>
        </p:spPr>
        <p:txBody>
          <a:bodyPr vert="horz" lIns="91440" tIns="45720" rIns="91440" bIns="45720" rtlCol="0" anchor="b"/>
          <a:lstStyle>
            <a:lvl1pPr algn="r">
              <a:defRPr sz="1200"/>
            </a:lvl1pPr>
          </a:lstStyle>
          <a:p>
            <a:fld id="{3F6008AE-3493-5D48-A245-434CAFCA04E8}" type="slidenum">
              <a:rPr lang="en-US" smtClean="0"/>
              <a:pPr/>
              <a:t>‹#›</a:t>
            </a:fld>
            <a:endParaRPr lang="en-US" dirty="0"/>
          </a:p>
        </p:txBody>
      </p:sp>
    </p:spTree>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3F6008AE-3493-5D48-A245-434CAFCA04E8}" type="slidenum">
              <a:rPr lang="en-US" smtClean="0"/>
              <a:pPr/>
              <a:t>1</a:t>
            </a:fld>
            <a:endParaRPr lang="en-US" dirty="0"/>
          </a:p>
        </p:txBody>
      </p:sp>
    </p:spTree>
    <p:extLst>
      <p:ext uri="{BB962C8B-B14F-4D97-AF65-F5344CB8AC3E}">
        <p14:creationId xmlns:p14="http://schemas.microsoft.com/office/powerpoint/2010/main" val="131474985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10</a:t>
            </a:fld>
            <a:endParaRPr lang="en-US" dirty="0"/>
          </a:p>
        </p:txBody>
      </p:sp>
    </p:spTree>
    <p:extLst>
      <p:ext uri="{BB962C8B-B14F-4D97-AF65-F5344CB8AC3E}">
        <p14:creationId xmlns:p14="http://schemas.microsoft.com/office/powerpoint/2010/main" val="163384974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11</a:t>
            </a:fld>
            <a:endParaRPr lang="en-US" dirty="0"/>
          </a:p>
        </p:txBody>
      </p:sp>
    </p:spTree>
    <p:extLst>
      <p:ext uri="{BB962C8B-B14F-4D97-AF65-F5344CB8AC3E}">
        <p14:creationId xmlns:p14="http://schemas.microsoft.com/office/powerpoint/2010/main" val="10111179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2</a:t>
            </a:fld>
            <a:endParaRPr lang="en-US" dirty="0"/>
          </a:p>
        </p:txBody>
      </p:sp>
    </p:spTree>
    <p:extLst>
      <p:ext uri="{BB962C8B-B14F-4D97-AF65-F5344CB8AC3E}">
        <p14:creationId xmlns:p14="http://schemas.microsoft.com/office/powerpoint/2010/main" val="323786487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3</a:t>
            </a:fld>
            <a:endParaRPr lang="en-US" dirty="0"/>
          </a:p>
        </p:txBody>
      </p:sp>
    </p:spTree>
    <p:extLst>
      <p:ext uri="{BB962C8B-B14F-4D97-AF65-F5344CB8AC3E}">
        <p14:creationId xmlns:p14="http://schemas.microsoft.com/office/powerpoint/2010/main" val="428954499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4</a:t>
            </a:fld>
            <a:endParaRPr lang="en-US" dirty="0"/>
          </a:p>
        </p:txBody>
      </p:sp>
    </p:spTree>
    <p:extLst>
      <p:ext uri="{BB962C8B-B14F-4D97-AF65-F5344CB8AC3E}">
        <p14:creationId xmlns:p14="http://schemas.microsoft.com/office/powerpoint/2010/main" val="23701574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5</a:t>
            </a:fld>
            <a:endParaRPr lang="en-US" dirty="0"/>
          </a:p>
        </p:txBody>
      </p:sp>
    </p:spTree>
    <p:extLst>
      <p:ext uri="{BB962C8B-B14F-4D97-AF65-F5344CB8AC3E}">
        <p14:creationId xmlns:p14="http://schemas.microsoft.com/office/powerpoint/2010/main" val="335389847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6</a:t>
            </a:fld>
            <a:endParaRPr lang="en-US" dirty="0"/>
          </a:p>
        </p:txBody>
      </p:sp>
    </p:spTree>
    <p:extLst>
      <p:ext uri="{BB962C8B-B14F-4D97-AF65-F5344CB8AC3E}">
        <p14:creationId xmlns:p14="http://schemas.microsoft.com/office/powerpoint/2010/main" val="249462926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7</a:t>
            </a:fld>
            <a:endParaRPr lang="en-US" dirty="0"/>
          </a:p>
        </p:txBody>
      </p:sp>
    </p:spTree>
    <p:extLst>
      <p:ext uri="{BB962C8B-B14F-4D97-AF65-F5344CB8AC3E}">
        <p14:creationId xmlns:p14="http://schemas.microsoft.com/office/powerpoint/2010/main" val="115595439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8</a:t>
            </a:fld>
            <a:endParaRPr lang="en-US" dirty="0"/>
          </a:p>
        </p:txBody>
      </p:sp>
    </p:spTree>
    <p:extLst>
      <p:ext uri="{BB962C8B-B14F-4D97-AF65-F5344CB8AC3E}">
        <p14:creationId xmlns:p14="http://schemas.microsoft.com/office/powerpoint/2010/main" val="29581176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9</a:t>
            </a:fld>
            <a:endParaRPr lang="en-US" dirty="0"/>
          </a:p>
        </p:txBody>
      </p:sp>
    </p:spTree>
    <p:extLst>
      <p:ext uri="{BB962C8B-B14F-4D97-AF65-F5344CB8AC3E}">
        <p14:creationId xmlns:p14="http://schemas.microsoft.com/office/powerpoint/2010/main" val="4544956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775355"/>
            <a:ext cx="7772400" cy="1225021"/>
          </a:xfrm>
        </p:spPr>
        <p:txBody>
          <a:bodyPr/>
          <a:lstStyle/>
          <a:p>
            <a:r>
              <a:rPr lang="en-US"/>
              <a:t>Click to edit Master title style</a:t>
            </a:r>
          </a:p>
        </p:txBody>
      </p:sp>
      <p:sp>
        <p:nvSpPr>
          <p:cNvPr id="3" name="Subtitle 2"/>
          <p:cNvSpPr>
            <a:spLocks noGrp="1"/>
          </p:cNvSpPr>
          <p:nvPr>
            <p:ph type="subTitle" idx="1"/>
          </p:nvPr>
        </p:nvSpPr>
        <p:spPr>
          <a:xfrm>
            <a:off x="1371600" y="3238500"/>
            <a:ext cx="6400800" cy="14605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4A6EF6CD-5A05-AD49-B453-FBC4F6F6C8B0}" type="slidenum">
              <a:rPr lang="en-AU"/>
              <a:pPr>
                <a:defRPr/>
              </a:pPr>
              <a:t>‹#›</a:t>
            </a:fld>
            <a:endParaRPr lang="en-AU"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8AD686B7-1218-2B4E-BF52-FE29B0DD9F24}" type="slidenum">
              <a:rPr lang="en-AU"/>
              <a:pPr>
                <a:defRPr/>
              </a:pPr>
              <a:t>‹#›</a:t>
            </a:fld>
            <a:endParaRPr lang="en-AU"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28865"/>
            <a:ext cx="2057400" cy="4876271"/>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28865"/>
            <a:ext cx="6019800" cy="487627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50908E64-6402-D945-8D5A-2A600D887B38}" type="slidenum">
              <a:rPr lang="en-AU"/>
              <a:pPr>
                <a:defRPr/>
              </a:pPr>
              <a:t>‹#›</a:t>
            </a:fld>
            <a:endParaRPr lang="en-AU"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8EF7596F-CC43-3D4E-BDDF-B35BA1640C15}" type="slidenum">
              <a:rPr lang="en-AU"/>
              <a:pPr>
                <a:defRPr/>
              </a:pPr>
              <a:t>‹#›</a:t>
            </a:fld>
            <a:endParaRPr lang="en-AU"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672417"/>
            <a:ext cx="7772400" cy="1135063"/>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422261"/>
            <a:ext cx="7772400" cy="1250156"/>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52ED6E1C-AFDE-7C44-81F1-DA6F2762B460}" type="slidenum">
              <a:rPr lang="en-AU"/>
              <a:pPr>
                <a:defRPr/>
              </a:pPr>
              <a:t>‹#›</a:t>
            </a:fld>
            <a:endParaRPr lang="en-AU"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333500"/>
            <a:ext cx="4038600" cy="377163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333500"/>
            <a:ext cx="4038600" cy="377163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CE9C4E8D-7F34-0E4E-B530-8998D6EAF250}" type="slidenum">
              <a:rPr lang="en-AU"/>
              <a:pPr>
                <a:defRPr/>
              </a:pPr>
              <a:t>‹#›</a:t>
            </a:fld>
            <a:endParaRPr lang="en-AU"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279261"/>
            <a:ext cx="4040188" cy="53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1812396"/>
            <a:ext cx="4040188"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6" y="1279261"/>
            <a:ext cx="4041775" cy="53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1812396"/>
            <a:ext cx="4041775"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AU" dirty="0"/>
          </a:p>
        </p:txBody>
      </p:sp>
      <p:sp>
        <p:nvSpPr>
          <p:cNvPr id="8"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9" name="Rectangle 6"/>
          <p:cNvSpPr>
            <a:spLocks noGrp="1" noChangeArrowheads="1"/>
          </p:cNvSpPr>
          <p:nvPr>
            <p:ph type="sldNum" sz="quarter" idx="12"/>
          </p:nvPr>
        </p:nvSpPr>
        <p:spPr>
          <a:ln/>
        </p:spPr>
        <p:txBody>
          <a:bodyPr/>
          <a:lstStyle>
            <a:lvl1pPr>
              <a:defRPr/>
            </a:lvl1pPr>
          </a:lstStyle>
          <a:p>
            <a:pPr>
              <a:defRPr/>
            </a:pPr>
            <a:fld id="{99D13D45-15DE-0B4F-AE48-A428CF08051C}" type="slidenum">
              <a:rPr lang="en-AU"/>
              <a:pPr>
                <a:defRPr/>
              </a:pPr>
              <a:t>‹#›</a:t>
            </a:fld>
            <a:endParaRPr lang="en-AU"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AU" dirty="0"/>
          </a:p>
        </p:txBody>
      </p:sp>
      <p:sp>
        <p:nvSpPr>
          <p:cNvPr id="4"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5" name="Rectangle 6"/>
          <p:cNvSpPr>
            <a:spLocks noGrp="1" noChangeArrowheads="1"/>
          </p:cNvSpPr>
          <p:nvPr>
            <p:ph type="sldNum" sz="quarter" idx="12"/>
          </p:nvPr>
        </p:nvSpPr>
        <p:spPr>
          <a:ln/>
        </p:spPr>
        <p:txBody>
          <a:bodyPr/>
          <a:lstStyle>
            <a:lvl1pPr>
              <a:defRPr/>
            </a:lvl1pPr>
          </a:lstStyle>
          <a:p>
            <a:pPr>
              <a:defRPr/>
            </a:pPr>
            <a:fld id="{0D05FB2D-7AD0-0C46-9D56-1F21D58EE3A4}" type="slidenum">
              <a:rPr lang="en-AU"/>
              <a:pPr>
                <a:defRPr/>
              </a:pPr>
              <a:t>‹#›</a:t>
            </a:fld>
            <a:endParaRPr lang="en-AU"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AU" dirty="0"/>
          </a:p>
        </p:txBody>
      </p:sp>
      <p:sp>
        <p:nvSpPr>
          <p:cNvPr id="3"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4" name="Rectangle 6"/>
          <p:cNvSpPr>
            <a:spLocks noGrp="1" noChangeArrowheads="1"/>
          </p:cNvSpPr>
          <p:nvPr>
            <p:ph type="sldNum" sz="quarter" idx="12"/>
          </p:nvPr>
        </p:nvSpPr>
        <p:spPr>
          <a:ln/>
        </p:spPr>
        <p:txBody>
          <a:bodyPr/>
          <a:lstStyle>
            <a:lvl1pPr>
              <a:defRPr/>
            </a:lvl1pPr>
          </a:lstStyle>
          <a:p>
            <a:pPr>
              <a:defRPr/>
            </a:pPr>
            <a:fld id="{3CE1F094-7F9F-E94D-A8E9-4611D1C305D6}" type="slidenum">
              <a:rPr lang="en-AU"/>
              <a:pPr>
                <a:defRPr/>
              </a:pPr>
              <a:t>‹#›</a:t>
            </a:fld>
            <a:endParaRPr lang="en-AU"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27542"/>
            <a:ext cx="3008313" cy="968375"/>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27542"/>
            <a:ext cx="5111750" cy="487759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1" y="1195917"/>
            <a:ext cx="3008313" cy="390921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BD7EC3E1-6F08-2D4D-81E1-165613FF145F}" type="slidenum">
              <a:rPr lang="en-AU"/>
              <a:pPr>
                <a:defRPr/>
              </a:pPr>
              <a:t>‹#›</a:t>
            </a:fld>
            <a:endParaRPr lang="en-AU"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000500"/>
            <a:ext cx="5486400" cy="472282"/>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510646"/>
            <a:ext cx="5486400" cy="34290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4472782"/>
            <a:ext cx="5486400" cy="6707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D200F1C7-C8AA-6447-B063-AB7C7FA3A957}" type="slidenum">
              <a:rPr lang="en-AU"/>
              <a:pPr>
                <a:defRPr/>
              </a:pPr>
              <a:t>‹#›</a:t>
            </a:fld>
            <a:endParaRPr lang="en-AU"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28600"/>
            <a:ext cx="8229600" cy="9525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AU"/>
              <a:t>Click to edit Master title style</a:t>
            </a:r>
          </a:p>
        </p:txBody>
      </p:sp>
      <p:sp>
        <p:nvSpPr>
          <p:cNvPr id="1027" name="Rectangle 3"/>
          <p:cNvSpPr>
            <a:spLocks noGrp="1" noChangeArrowheads="1"/>
          </p:cNvSpPr>
          <p:nvPr>
            <p:ph type="body" idx="1"/>
          </p:nvPr>
        </p:nvSpPr>
        <p:spPr bwMode="auto">
          <a:xfrm>
            <a:off x="457200" y="1333500"/>
            <a:ext cx="8229600" cy="37719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p>
        </p:txBody>
      </p:sp>
      <p:sp>
        <p:nvSpPr>
          <p:cNvPr id="1028" name="Rectangle 4"/>
          <p:cNvSpPr>
            <a:spLocks noGrp="1" noChangeArrowheads="1"/>
          </p:cNvSpPr>
          <p:nvPr>
            <p:ph type="dt" sz="half" idx="2"/>
          </p:nvPr>
        </p:nvSpPr>
        <p:spPr bwMode="auto">
          <a:xfrm>
            <a:off x="457200" y="5203825"/>
            <a:ext cx="2133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Arial" pitchFamily="-102" charset="0"/>
                <a:ea typeface="Arial" pitchFamily="-102" charset="0"/>
                <a:cs typeface="Arial" pitchFamily="-102" charset="0"/>
              </a:defRPr>
            </a:lvl1pPr>
          </a:lstStyle>
          <a:p>
            <a:pPr>
              <a:defRPr/>
            </a:pPr>
            <a:endParaRPr lang="en-AU" dirty="0"/>
          </a:p>
        </p:txBody>
      </p:sp>
      <p:sp>
        <p:nvSpPr>
          <p:cNvPr id="1029" name="Rectangle 5"/>
          <p:cNvSpPr>
            <a:spLocks noGrp="1" noChangeArrowheads="1"/>
          </p:cNvSpPr>
          <p:nvPr>
            <p:ph type="ftr" sz="quarter" idx="3"/>
          </p:nvPr>
        </p:nvSpPr>
        <p:spPr bwMode="auto">
          <a:xfrm>
            <a:off x="3124200" y="5203825"/>
            <a:ext cx="2895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pitchFamily="-102" charset="0"/>
                <a:ea typeface="Arial" pitchFamily="-102" charset="0"/>
                <a:cs typeface="Arial" pitchFamily="-102" charset="0"/>
              </a:defRPr>
            </a:lvl1pPr>
          </a:lstStyle>
          <a:p>
            <a:pPr>
              <a:defRPr/>
            </a:pPr>
            <a:endParaRPr lang="en-AU" dirty="0"/>
          </a:p>
        </p:txBody>
      </p:sp>
      <p:sp>
        <p:nvSpPr>
          <p:cNvPr id="1030" name="Rectangle 6"/>
          <p:cNvSpPr>
            <a:spLocks noGrp="1" noChangeArrowheads="1"/>
          </p:cNvSpPr>
          <p:nvPr>
            <p:ph type="sldNum" sz="quarter" idx="4"/>
          </p:nvPr>
        </p:nvSpPr>
        <p:spPr bwMode="auto">
          <a:xfrm>
            <a:off x="6553200" y="5203825"/>
            <a:ext cx="2133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Arial" pitchFamily="-102" charset="0"/>
                <a:ea typeface="Arial" pitchFamily="-102" charset="0"/>
                <a:cs typeface="Arial" pitchFamily="-102" charset="0"/>
              </a:defRPr>
            </a:lvl1pPr>
          </a:lstStyle>
          <a:p>
            <a:pPr>
              <a:defRPr/>
            </a:pPr>
            <a:fld id="{E3E1DF86-46F4-9A4D-8002-DFA2F827E7C5}" type="slidenum">
              <a:rPr lang="en-AU"/>
              <a:pPr>
                <a:defRPr/>
              </a:pPr>
              <a:t>‹#›</a:t>
            </a:fld>
            <a:endParaRPr lang="en-AU" dirty="0"/>
          </a:p>
        </p:txBody>
      </p:sp>
    </p:spTree>
  </p:cSld>
  <p:clrMap bg1="lt1" tx1="dk1" bg2="lt2" tx2="dk2" accent1="accent1" accent2="accent2" accent3="accent3" accent4="accent4" accent5="accent5" accent6="accent6" hlink="hlink" folHlink="folHlink"/>
  <p:sldLayoutIdLst>
    <p:sldLayoutId id="2147483689" r:id="rId1"/>
    <p:sldLayoutId id="2147483690" r:id="rId2"/>
    <p:sldLayoutId id="2147483691" r:id="rId3"/>
    <p:sldLayoutId id="2147483692" r:id="rId4"/>
    <p:sldLayoutId id="2147483693" r:id="rId5"/>
    <p:sldLayoutId id="2147483694" r:id="rId6"/>
    <p:sldLayoutId id="2147483695" r:id="rId7"/>
    <p:sldLayoutId id="2147483696" r:id="rId8"/>
    <p:sldLayoutId id="2147483697" r:id="rId9"/>
    <p:sldLayoutId id="2147483698" r:id="rId10"/>
    <p:sldLayoutId id="214748369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2pPr>
      <a:lvl3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3pPr>
      <a:lvl4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4pPr>
      <a:lvl5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5pPr>
      <a:lvl6pPr marL="4572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6pPr>
      <a:lvl7pPr marL="9144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7pPr>
      <a:lvl8pPr marL="13716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8pPr>
      <a:lvl9pPr marL="18288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a:solidFill>
            <a:schemeClr val="tx1"/>
          </a:solidFill>
          <a:latin typeface="+mn-lt"/>
          <a:ea typeface="+mn-ea"/>
          <a:cs typeface="+mn-cs"/>
        </a:defRPr>
      </a:lvl5pPr>
      <a:lvl6pPr marL="2514600" indent="-228600" algn="l" rtl="0" fontAlgn="base">
        <a:spcBef>
          <a:spcPct val="20000"/>
        </a:spcBef>
        <a:spcAft>
          <a:spcPct val="0"/>
        </a:spcAft>
        <a:buChar char="»"/>
        <a:defRPr sz="2000">
          <a:solidFill>
            <a:schemeClr val="tx1"/>
          </a:solidFill>
          <a:latin typeface="+mn-lt"/>
          <a:ea typeface="+mn-ea"/>
          <a:cs typeface="+mn-cs"/>
        </a:defRPr>
      </a:lvl6pPr>
      <a:lvl7pPr marL="2971800" indent="-228600" algn="l" rtl="0" fontAlgn="base">
        <a:spcBef>
          <a:spcPct val="20000"/>
        </a:spcBef>
        <a:spcAft>
          <a:spcPct val="0"/>
        </a:spcAft>
        <a:buChar char="»"/>
        <a:defRPr sz="2000">
          <a:solidFill>
            <a:schemeClr val="tx1"/>
          </a:solidFill>
          <a:latin typeface="+mn-lt"/>
          <a:ea typeface="+mn-ea"/>
          <a:cs typeface="+mn-cs"/>
        </a:defRPr>
      </a:lvl7pPr>
      <a:lvl8pPr marL="3429000" indent="-228600" algn="l" rtl="0" fontAlgn="base">
        <a:spcBef>
          <a:spcPct val="20000"/>
        </a:spcBef>
        <a:spcAft>
          <a:spcPct val="0"/>
        </a:spcAft>
        <a:buChar char="»"/>
        <a:defRPr sz="2000">
          <a:solidFill>
            <a:schemeClr val="tx1"/>
          </a:solidFill>
          <a:latin typeface="+mn-lt"/>
          <a:ea typeface="+mn-ea"/>
          <a:cs typeface="+mn-cs"/>
        </a:defRPr>
      </a:lvl8pPr>
      <a:lvl9pPr marL="3886200" indent="-228600" algn="l" rtl="0" fontAlgn="base">
        <a:spcBef>
          <a:spcPct val="20000"/>
        </a:spcBef>
        <a:spcAft>
          <a:spcPct val="0"/>
        </a:spcAft>
        <a:buChar char="»"/>
        <a:defRPr sz="20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3"/>
          <p:cNvSpPr txBox="1">
            <a:spLocks noChangeArrowheads="1"/>
          </p:cNvSpPr>
          <p:nvPr/>
        </p:nvSpPr>
        <p:spPr bwMode="auto">
          <a:xfrm>
            <a:off x="0" y="481236"/>
            <a:ext cx="9144000" cy="409927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Tx/>
              <a:buFontTx/>
              <a:buNone/>
              <a:tabLst/>
              <a:defRPr/>
            </a:pPr>
            <a:r>
              <a:rPr lang="en-US" sz="4400" kern="0" dirty="0">
                <a:solidFill>
                  <a:srgbClr val="FFFF00"/>
                </a:solidFill>
                <a:latin typeface="+mn-lt"/>
                <a:ea typeface="+mn-ea"/>
                <a:cs typeface="+mn-cs"/>
              </a:rPr>
              <a:t>2 Corinthians 8:1-15</a:t>
            </a: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US" sz="4400" kern="0" dirty="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a:solidFill>
                <a:srgbClr val="FFFF00"/>
              </a:solidFill>
              <a:latin typeface="+mn-lt"/>
              <a:ea typeface="+mn-ea"/>
              <a:cs typeface="+mn-cs"/>
            </a:endParaRPr>
          </a:p>
        </p:txBody>
      </p:sp>
    </p:spTree>
    <p:extLst>
      <p:ext uri="{BB962C8B-B14F-4D97-AF65-F5344CB8AC3E}">
        <p14:creationId xmlns:p14="http://schemas.microsoft.com/office/powerpoint/2010/main" val="56144526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2F49C26D-10DE-464D-BC4A-3C5485579F39}"/>
              </a:ext>
            </a:extLst>
          </p:cNvPr>
          <p:cNvSpPr txBox="1"/>
          <p:nvPr/>
        </p:nvSpPr>
        <p:spPr>
          <a:xfrm>
            <a:off x="18593" y="-27718"/>
            <a:ext cx="9115244" cy="461665"/>
          </a:xfrm>
          <a:prstGeom prst="rect">
            <a:avLst/>
          </a:prstGeom>
          <a:noFill/>
        </p:spPr>
        <p:txBody>
          <a:bodyPr wrap="square" rtlCol="0">
            <a:spAutoFit/>
          </a:bodyPr>
          <a:lstStyle/>
          <a:p>
            <a:pPr algn="ctr"/>
            <a:r>
              <a:rPr lang="en-AU" sz="2400" dirty="0">
                <a:solidFill>
                  <a:srgbClr val="FFFF00"/>
                </a:solidFill>
                <a:latin typeface="Times New Roman" panose="02020603050405020304" pitchFamily="18" charset="0"/>
                <a:cs typeface="Times New Roman" panose="02020603050405020304" pitchFamily="18" charset="0"/>
              </a:rPr>
              <a:t>Christians Giving  Generously to help other Christians</a:t>
            </a:r>
          </a:p>
        </p:txBody>
      </p:sp>
      <p:sp>
        <p:nvSpPr>
          <p:cNvPr id="12" name="Rectangle 11">
            <a:extLst>
              <a:ext uri="{FF2B5EF4-FFF2-40B4-BE49-F238E27FC236}">
                <a16:creationId xmlns:a16="http://schemas.microsoft.com/office/drawing/2014/main" id="{0EE577BD-91FF-4A4D-AD17-1C8323B44BCC}"/>
              </a:ext>
            </a:extLst>
          </p:cNvPr>
          <p:cNvSpPr/>
          <p:nvPr/>
        </p:nvSpPr>
        <p:spPr>
          <a:xfrm>
            <a:off x="-702" y="4791670"/>
            <a:ext cx="9133837" cy="923330"/>
          </a:xfrm>
          <a:prstGeom prst="rect">
            <a:avLst/>
          </a:prstGeom>
          <a:solidFill>
            <a:schemeClr val="bg1"/>
          </a:solidFill>
        </p:spPr>
        <p:txBody>
          <a:bodyPr wrap="square" lIns="36000" rIns="36000">
            <a:spAutoFit/>
          </a:bodyPr>
          <a:lstStyle/>
          <a:p>
            <a:pPr>
              <a:spcAft>
                <a:spcPts val="0"/>
              </a:spcAft>
            </a:pPr>
            <a:r>
              <a:rPr lang="en-AU" b="1" baseline="30000" dirty="0">
                <a:latin typeface="Comic Sans MS" panose="030F0902030302020204" pitchFamily="66" charset="0"/>
                <a:ea typeface="Arial" panose="020B0604020202020204" pitchFamily="34" charset="0"/>
                <a:cs typeface="Times New Roman" panose="02020603050405020304" pitchFamily="18" charset="0"/>
              </a:rPr>
              <a:t>11 </a:t>
            </a:r>
            <a:r>
              <a:rPr lang="en-AU" dirty="0">
                <a:latin typeface="Comic Sans MS" panose="030F0902030302020204" pitchFamily="66" charset="0"/>
                <a:ea typeface="Arial" panose="020B0604020202020204" pitchFamily="34" charset="0"/>
                <a:cs typeface="Times New Roman" panose="02020603050405020304" pitchFamily="18" charset="0"/>
              </a:rPr>
              <a:t>So now finish doing it as well, so that your readiness in desiring it may be matched by your completing it out of what you have.  </a:t>
            </a:r>
            <a:r>
              <a:rPr lang="en-AU" b="1" baseline="30000" dirty="0">
                <a:latin typeface="Comic Sans MS" panose="030F0902030302020204" pitchFamily="66" charset="0"/>
                <a:ea typeface="Arial" panose="020B0604020202020204" pitchFamily="34" charset="0"/>
                <a:cs typeface="Times New Roman" panose="02020603050405020304" pitchFamily="18" charset="0"/>
              </a:rPr>
              <a:t>12 </a:t>
            </a:r>
            <a:r>
              <a:rPr lang="en-AU" dirty="0">
                <a:latin typeface="Comic Sans MS" panose="030F0902030302020204" pitchFamily="66" charset="0"/>
                <a:ea typeface="Arial" panose="020B0604020202020204" pitchFamily="34" charset="0"/>
                <a:cs typeface="Times New Roman" panose="02020603050405020304" pitchFamily="18" charset="0"/>
              </a:rPr>
              <a:t>For if the readiness is there, it is acceptable according to what a person has, not according to what he does not have.</a:t>
            </a:r>
            <a:endParaRPr lang="en-AU" dirty="0">
              <a:latin typeface="Comic Sans MS" panose="030F0902030302020204" pitchFamily="66" charset="0"/>
              <a:ea typeface="Times New Roman" panose="02020603050405020304" pitchFamily="18" charset="0"/>
            </a:endParaRPr>
          </a:p>
        </p:txBody>
      </p:sp>
      <p:sp>
        <p:nvSpPr>
          <p:cNvPr id="13" name="TextBox 12">
            <a:extLst>
              <a:ext uri="{FF2B5EF4-FFF2-40B4-BE49-F238E27FC236}">
                <a16:creationId xmlns:a16="http://schemas.microsoft.com/office/drawing/2014/main" id="{E22CC009-8985-4D49-A8AF-B3944CE18B25}"/>
              </a:ext>
            </a:extLst>
          </p:cNvPr>
          <p:cNvSpPr txBox="1"/>
          <p:nvPr/>
        </p:nvSpPr>
        <p:spPr>
          <a:xfrm>
            <a:off x="1119559" y="1284279"/>
            <a:ext cx="6264696" cy="707886"/>
          </a:xfrm>
          <a:prstGeom prst="rect">
            <a:avLst/>
          </a:prstGeom>
          <a:noFill/>
        </p:spPr>
        <p:txBody>
          <a:bodyPr wrap="square" rtlCol="0">
            <a:spAutoFit/>
          </a:bodyPr>
          <a:lstStyle/>
          <a:p>
            <a:pPr algn="ctr"/>
            <a:r>
              <a:rPr lang="en-AU" sz="2000" dirty="0">
                <a:solidFill>
                  <a:srgbClr val="FFFF00"/>
                </a:solidFill>
                <a:latin typeface="Times New Roman" panose="02020603050405020304" pitchFamily="18" charset="0"/>
                <a:cs typeface="Times New Roman" panose="02020603050405020304" pitchFamily="18" charset="0"/>
              </a:rPr>
              <a:t>If generosity isn’t part of our character, there is something seriously deficient in our relationship with God</a:t>
            </a:r>
          </a:p>
        </p:txBody>
      </p:sp>
      <p:sp>
        <p:nvSpPr>
          <p:cNvPr id="16" name="TextBox 15">
            <a:extLst>
              <a:ext uri="{FF2B5EF4-FFF2-40B4-BE49-F238E27FC236}">
                <a16:creationId xmlns:a16="http://schemas.microsoft.com/office/drawing/2014/main" id="{B4885AC5-DE88-FE41-B8DD-9F7F0E2D196C}"/>
              </a:ext>
            </a:extLst>
          </p:cNvPr>
          <p:cNvSpPr txBox="1"/>
          <p:nvPr/>
        </p:nvSpPr>
        <p:spPr>
          <a:xfrm>
            <a:off x="107504" y="673154"/>
            <a:ext cx="8788919" cy="646331"/>
          </a:xfrm>
          <a:prstGeom prst="rect">
            <a:avLst/>
          </a:prstGeom>
          <a:noFill/>
          <a:ln>
            <a:solidFill>
              <a:schemeClr val="bg1"/>
            </a:solidFill>
          </a:ln>
        </p:spPr>
        <p:txBody>
          <a:bodyPr wrap="square" rtlCol="0">
            <a:spAutoFit/>
          </a:bodyPr>
          <a:lstStyle>
            <a:defPPr>
              <a:defRPr lang="en-AU"/>
            </a:defPPr>
            <a:lvl1pPr marL="133350" indent="-133350">
              <a:buFont typeface="Arial" panose="020B0604020202020204" pitchFamily="34" charset="0"/>
              <a:buChar char="•"/>
              <a:defRPr>
                <a:solidFill>
                  <a:schemeClr val="bg1"/>
                </a:solidFill>
                <a:latin typeface="Times New Roman" panose="02020603050405020304" pitchFamily="18" charset="0"/>
                <a:cs typeface="Times New Roman" panose="02020603050405020304" pitchFamily="18" charset="0"/>
              </a:defRPr>
            </a:lvl1pPr>
          </a:lstStyle>
          <a:p>
            <a:pPr marL="0" indent="0">
              <a:buNone/>
            </a:pPr>
            <a:r>
              <a:rPr lang="en-AU" dirty="0"/>
              <a:t>The example of the Macedonian church:</a:t>
            </a:r>
          </a:p>
          <a:p>
            <a:pPr marL="714375" indent="0">
              <a:buNone/>
            </a:pPr>
            <a:r>
              <a:rPr lang="en-AU" dirty="0"/>
              <a:t>severe persecution </a:t>
            </a:r>
            <a:r>
              <a:rPr lang="en-AU" dirty="0">
                <a:solidFill>
                  <a:srgbClr val="FFFF00"/>
                </a:solidFill>
              </a:rPr>
              <a:t>but</a:t>
            </a:r>
            <a:r>
              <a:rPr lang="en-AU" dirty="0"/>
              <a:t> abundant joy              extreme poverty </a:t>
            </a:r>
            <a:r>
              <a:rPr lang="en-AU" dirty="0">
                <a:solidFill>
                  <a:srgbClr val="FFFF00"/>
                </a:solidFill>
              </a:rPr>
              <a:t>but</a:t>
            </a:r>
            <a:r>
              <a:rPr lang="en-AU" dirty="0"/>
              <a:t> wealth of generosity</a:t>
            </a:r>
          </a:p>
        </p:txBody>
      </p:sp>
      <p:sp>
        <p:nvSpPr>
          <p:cNvPr id="17" name="TextBox 16">
            <a:extLst>
              <a:ext uri="{FF2B5EF4-FFF2-40B4-BE49-F238E27FC236}">
                <a16:creationId xmlns:a16="http://schemas.microsoft.com/office/drawing/2014/main" id="{B1BB4176-2BE9-D148-8ECF-71B2A084E7A1}"/>
              </a:ext>
            </a:extLst>
          </p:cNvPr>
          <p:cNvSpPr txBox="1"/>
          <p:nvPr/>
        </p:nvSpPr>
        <p:spPr>
          <a:xfrm>
            <a:off x="2065343" y="325650"/>
            <a:ext cx="5040560" cy="369332"/>
          </a:xfrm>
          <a:prstGeom prst="rect">
            <a:avLst/>
          </a:prstGeom>
          <a:noFill/>
          <a:ln>
            <a:noFill/>
          </a:ln>
        </p:spPr>
        <p:txBody>
          <a:bodyPr wrap="square" rtlCol="0">
            <a:spAutoFit/>
          </a:bodyPr>
          <a:lstStyle/>
          <a:p>
            <a:r>
              <a:rPr lang="en-AU" dirty="0">
                <a:solidFill>
                  <a:srgbClr val="FFFF00"/>
                </a:solidFill>
                <a:latin typeface="Times New Roman" panose="02020603050405020304" pitchFamily="18" charset="0"/>
                <a:cs typeface="Times New Roman" panose="02020603050405020304" pitchFamily="18" charset="0"/>
              </a:rPr>
              <a:t>an expression of the Grace of God (Charis / Charity)</a:t>
            </a:r>
          </a:p>
        </p:txBody>
      </p:sp>
      <p:sp>
        <p:nvSpPr>
          <p:cNvPr id="20" name="TextBox 19">
            <a:extLst>
              <a:ext uri="{FF2B5EF4-FFF2-40B4-BE49-F238E27FC236}">
                <a16:creationId xmlns:a16="http://schemas.microsoft.com/office/drawing/2014/main" id="{7549781E-63BF-B14A-80CF-0EA3139BD7B0}"/>
              </a:ext>
            </a:extLst>
          </p:cNvPr>
          <p:cNvSpPr txBox="1"/>
          <p:nvPr/>
        </p:nvSpPr>
        <p:spPr>
          <a:xfrm>
            <a:off x="3955403" y="734918"/>
            <a:ext cx="2298280" cy="276999"/>
          </a:xfrm>
          <a:prstGeom prst="rect">
            <a:avLst/>
          </a:prstGeom>
          <a:solidFill>
            <a:schemeClr val="bg1"/>
          </a:solidFill>
        </p:spPr>
        <p:txBody>
          <a:bodyPr wrap="square" lIns="36000" tIns="0" rIns="36000" bIns="0" rtlCol="0">
            <a:spAutoFit/>
          </a:bodyPr>
          <a:lstStyle/>
          <a:p>
            <a:pPr algn="ctr"/>
            <a:r>
              <a:rPr lang="en-AU" dirty="0">
                <a:latin typeface="Times New Roman" panose="02020603050405020304" pitchFamily="18" charset="0"/>
                <a:cs typeface="Times New Roman" panose="02020603050405020304" pitchFamily="18" charset="0"/>
              </a:rPr>
              <a:t>They </a:t>
            </a:r>
            <a:r>
              <a:rPr lang="en-AU" b="1" dirty="0">
                <a:latin typeface="Times New Roman" panose="02020603050405020304" pitchFamily="18" charset="0"/>
                <a:cs typeface="Times New Roman" panose="02020603050405020304" pitchFamily="18" charset="0"/>
              </a:rPr>
              <a:t>wanted</a:t>
            </a:r>
            <a:r>
              <a:rPr lang="en-AU" dirty="0">
                <a:latin typeface="Times New Roman" panose="02020603050405020304" pitchFamily="18" charset="0"/>
                <a:cs typeface="Times New Roman" panose="02020603050405020304" pitchFamily="18" charset="0"/>
              </a:rPr>
              <a:t> to give</a:t>
            </a:r>
          </a:p>
        </p:txBody>
      </p:sp>
      <p:sp>
        <p:nvSpPr>
          <p:cNvPr id="21" name="TextBox 20">
            <a:extLst>
              <a:ext uri="{FF2B5EF4-FFF2-40B4-BE49-F238E27FC236}">
                <a16:creationId xmlns:a16="http://schemas.microsoft.com/office/drawing/2014/main" id="{20560D58-D5C2-144C-9D03-CC8039620124}"/>
              </a:ext>
            </a:extLst>
          </p:cNvPr>
          <p:cNvSpPr txBox="1"/>
          <p:nvPr/>
        </p:nvSpPr>
        <p:spPr>
          <a:xfrm>
            <a:off x="-702" y="1832732"/>
            <a:ext cx="9144000" cy="923330"/>
          </a:xfrm>
          <a:prstGeom prst="rect">
            <a:avLst/>
          </a:prstGeom>
          <a:noFill/>
          <a:ln>
            <a:noFill/>
          </a:ln>
        </p:spPr>
        <p:txBody>
          <a:bodyPr wrap="square" rtlCol="0">
            <a:spAutoFit/>
          </a:bodyPr>
          <a:lstStyle/>
          <a:p>
            <a:pPr marL="133350" indent="-133350">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They gave generously because they had already given themselves to Jesus</a:t>
            </a:r>
          </a:p>
          <a:p>
            <a:pPr marL="133350" indent="-133350">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If I find it hard to give, have I truly given myself to Christ?</a:t>
            </a:r>
          </a:p>
          <a:p>
            <a:pPr marL="133350" indent="-133350">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We give, because Christ first gave Himself for us.</a:t>
            </a:r>
          </a:p>
        </p:txBody>
      </p:sp>
      <p:sp>
        <p:nvSpPr>
          <p:cNvPr id="15" name="TextBox 14">
            <a:extLst>
              <a:ext uri="{FF2B5EF4-FFF2-40B4-BE49-F238E27FC236}">
                <a16:creationId xmlns:a16="http://schemas.microsoft.com/office/drawing/2014/main" id="{85C6A4E3-1CC5-AC49-9C29-027CBACBB76C}"/>
              </a:ext>
            </a:extLst>
          </p:cNvPr>
          <p:cNvSpPr txBox="1"/>
          <p:nvPr/>
        </p:nvSpPr>
        <p:spPr>
          <a:xfrm>
            <a:off x="0" y="2662412"/>
            <a:ext cx="9144000" cy="646331"/>
          </a:xfrm>
          <a:prstGeom prst="rect">
            <a:avLst/>
          </a:prstGeom>
          <a:noFill/>
          <a:ln>
            <a:noFill/>
          </a:ln>
        </p:spPr>
        <p:txBody>
          <a:bodyPr wrap="square" rtlCol="0">
            <a:spAutoFit/>
          </a:bodyPr>
          <a:lstStyle/>
          <a:p>
            <a:pPr marL="133350" indent="-133350">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Love isn’t genuine, unless we express it by giving generously to those we love</a:t>
            </a:r>
          </a:p>
          <a:p>
            <a:pPr marL="133350" indent="-133350">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Authentic Disciples of Jesus  LOVE  other Disciples of Jesus</a:t>
            </a:r>
          </a:p>
        </p:txBody>
      </p:sp>
      <p:sp>
        <p:nvSpPr>
          <p:cNvPr id="14" name="TextBox 13">
            <a:extLst>
              <a:ext uri="{FF2B5EF4-FFF2-40B4-BE49-F238E27FC236}">
                <a16:creationId xmlns:a16="http://schemas.microsoft.com/office/drawing/2014/main" id="{38ECBCBC-49A7-CF4E-9E51-F6BC2DD3693F}"/>
              </a:ext>
            </a:extLst>
          </p:cNvPr>
          <p:cNvSpPr txBox="1"/>
          <p:nvPr/>
        </p:nvSpPr>
        <p:spPr>
          <a:xfrm>
            <a:off x="0" y="3194318"/>
            <a:ext cx="9144000" cy="646331"/>
          </a:xfrm>
          <a:prstGeom prst="rect">
            <a:avLst/>
          </a:prstGeom>
          <a:noFill/>
          <a:ln>
            <a:noFill/>
          </a:ln>
        </p:spPr>
        <p:txBody>
          <a:bodyPr wrap="square" rtlCol="0">
            <a:spAutoFit/>
          </a:bodyPr>
          <a:lstStyle/>
          <a:p>
            <a:pPr marL="133350" indent="-133350">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God doesn’t expect us to give what we don’t have.  Only what we do have.</a:t>
            </a:r>
          </a:p>
          <a:p>
            <a:pPr marL="133350" indent="-133350">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Willingness / Readiness to give is the greater issue.  Being ready to give, we give what we have</a:t>
            </a:r>
          </a:p>
        </p:txBody>
      </p:sp>
    </p:spTree>
    <p:extLst>
      <p:ext uri="{BB962C8B-B14F-4D97-AF65-F5344CB8AC3E}">
        <p14:creationId xmlns:p14="http://schemas.microsoft.com/office/powerpoint/2010/main" val="3769472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4"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2F49C26D-10DE-464D-BC4A-3C5485579F39}"/>
              </a:ext>
            </a:extLst>
          </p:cNvPr>
          <p:cNvSpPr txBox="1"/>
          <p:nvPr/>
        </p:nvSpPr>
        <p:spPr>
          <a:xfrm>
            <a:off x="18593" y="-27718"/>
            <a:ext cx="9115244" cy="461665"/>
          </a:xfrm>
          <a:prstGeom prst="rect">
            <a:avLst/>
          </a:prstGeom>
          <a:noFill/>
        </p:spPr>
        <p:txBody>
          <a:bodyPr wrap="square" rtlCol="0">
            <a:spAutoFit/>
          </a:bodyPr>
          <a:lstStyle/>
          <a:p>
            <a:pPr algn="ctr"/>
            <a:r>
              <a:rPr lang="en-AU" sz="2400" dirty="0">
                <a:solidFill>
                  <a:srgbClr val="FFFF00"/>
                </a:solidFill>
                <a:latin typeface="Times New Roman" panose="02020603050405020304" pitchFamily="18" charset="0"/>
                <a:cs typeface="Times New Roman" panose="02020603050405020304" pitchFamily="18" charset="0"/>
              </a:rPr>
              <a:t>Christians Giving  Generously to help other Christians</a:t>
            </a:r>
          </a:p>
        </p:txBody>
      </p:sp>
      <p:sp>
        <p:nvSpPr>
          <p:cNvPr id="12" name="Rectangle 11">
            <a:extLst>
              <a:ext uri="{FF2B5EF4-FFF2-40B4-BE49-F238E27FC236}">
                <a16:creationId xmlns:a16="http://schemas.microsoft.com/office/drawing/2014/main" id="{0EE577BD-91FF-4A4D-AD17-1C8323B44BCC}"/>
              </a:ext>
            </a:extLst>
          </p:cNvPr>
          <p:cNvSpPr/>
          <p:nvPr/>
        </p:nvSpPr>
        <p:spPr>
          <a:xfrm>
            <a:off x="-702" y="4237672"/>
            <a:ext cx="9133837" cy="1477328"/>
          </a:xfrm>
          <a:prstGeom prst="rect">
            <a:avLst/>
          </a:prstGeom>
          <a:solidFill>
            <a:schemeClr val="bg1"/>
          </a:solidFill>
        </p:spPr>
        <p:txBody>
          <a:bodyPr wrap="square" lIns="36000" rIns="36000">
            <a:spAutoFit/>
          </a:bodyPr>
          <a:lstStyle/>
          <a:p>
            <a:pPr>
              <a:spcAft>
                <a:spcPts val="0"/>
              </a:spcAft>
            </a:pPr>
            <a:r>
              <a:rPr lang="en-AU" b="1" baseline="30000" dirty="0">
                <a:latin typeface="Comic Sans MS" panose="030F0902030302020204" pitchFamily="66" charset="0"/>
                <a:ea typeface="Arial" panose="020B0604020202020204" pitchFamily="34" charset="0"/>
                <a:cs typeface="Times New Roman" panose="02020603050405020304" pitchFamily="18" charset="0"/>
              </a:rPr>
              <a:t>13 </a:t>
            </a:r>
            <a:r>
              <a:rPr lang="en-AU" dirty="0">
                <a:latin typeface="Comic Sans MS" panose="030F0902030302020204" pitchFamily="66" charset="0"/>
                <a:ea typeface="Arial" panose="020B0604020202020204" pitchFamily="34" charset="0"/>
                <a:cs typeface="Times New Roman" panose="02020603050405020304" pitchFamily="18" charset="0"/>
              </a:rPr>
              <a:t>For I do not mean that others should be eased and you burdened, but that as a matter of fairness </a:t>
            </a:r>
            <a:r>
              <a:rPr lang="en-AU" b="1" baseline="30000" dirty="0">
                <a:latin typeface="Comic Sans MS" panose="030F0902030302020204" pitchFamily="66" charset="0"/>
                <a:ea typeface="Arial" panose="020B0604020202020204" pitchFamily="34" charset="0"/>
                <a:cs typeface="Times New Roman" panose="02020603050405020304" pitchFamily="18" charset="0"/>
              </a:rPr>
              <a:t>14 </a:t>
            </a:r>
            <a:r>
              <a:rPr lang="en-AU" dirty="0">
                <a:latin typeface="Comic Sans MS" panose="030F0902030302020204" pitchFamily="66" charset="0"/>
                <a:ea typeface="Arial" panose="020B0604020202020204" pitchFamily="34" charset="0"/>
                <a:cs typeface="Times New Roman" panose="02020603050405020304" pitchFamily="18" charset="0"/>
              </a:rPr>
              <a:t>your abundance at the present time should supply their need, so that their abundance may supply your need, that there may be fairness.  </a:t>
            </a:r>
            <a:r>
              <a:rPr lang="en-AU" b="1" baseline="30000" dirty="0">
                <a:latin typeface="Comic Sans MS" panose="030F0902030302020204" pitchFamily="66" charset="0"/>
                <a:ea typeface="Arial" panose="020B0604020202020204" pitchFamily="34" charset="0"/>
                <a:cs typeface="Times New Roman" panose="02020603050405020304" pitchFamily="18" charset="0"/>
              </a:rPr>
              <a:t>15 </a:t>
            </a:r>
            <a:r>
              <a:rPr lang="en-AU" dirty="0">
                <a:latin typeface="Comic Sans MS" panose="030F0902030302020204" pitchFamily="66" charset="0"/>
                <a:ea typeface="Arial" panose="020B0604020202020204" pitchFamily="34" charset="0"/>
                <a:cs typeface="Times New Roman" panose="02020603050405020304" pitchFamily="18" charset="0"/>
              </a:rPr>
              <a:t>As it is written, “Whoever gathered much had nothing left over, and whoever gathered little had no lack.”</a:t>
            </a:r>
            <a:endParaRPr lang="en-AU" dirty="0">
              <a:latin typeface="Comic Sans MS" panose="030F0902030302020204" pitchFamily="66" charset="0"/>
              <a:ea typeface="Times New Roman" panose="02020603050405020304" pitchFamily="18" charset="0"/>
            </a:endParaRPr>
          </a:p>
        </p:txBody>
      </p:sp>
      <p:sp>
        <p:nvSpPr>
          <p:cNvPr id="13" name="TextBox 12">
            <a:extLst>
              <a:ext uri="{FF2B5EF4-FFF2-40B4-BE49-F238E27FC236}">
                <a16:creationId xmlns:a16="http://schemas.microsoft.com/office/drawing/2014/main" id="{E22CC009-8985-4D49-A8AF-B3944CE18B25}"/>
              </a:ext>
            </a:extLst>
          </p:cNvPr>
          <p:cNvSpPr txBox="1"/>
          <p:nvPr/>
        </p:nvSpPr>
        <p:spPr>
          <a:xfrm>
            <a:off x="1115616" y="1220341"/>
            <a:ext cx="6264696" cy="707886"/>
          </a:xfrm>
          <a:prstGeom prst="rect">
            <a:avLst/>
          </a:prstGeom>
          <a:noFill/>
        </p:spPr>
        <p:txBody>
          <a:bodyPr wrap="square" rtlCol="0">
            <a:spAutoFit/>
          </a:bodyPr>
          <a:lstStyle/>
          <a:p>
            <a:pPr algn="ctr"/>
            <a:r>
              <a:rPr lang="en-AU" sz="2000" dirty="0">
                <a:solidFill>
                  <a:srgbClr val="FFFF00"/>
                </a:solidFill>
                <a:latin typeface="Times New Roman" panose="02020603050405020304" pitchFamily="18" charset="0"/>
                <a:cs typeface="Times New Roman" panose="02020603050405020304" pitchFamily="18" charset="0"/>
              </a:rPr>
              <a:t>If generosity isn’t part of our character, there is something seriously deficient in our relationship with God</a:t>
            </a:r>
          </a:p>
        </p:txBody>
      </p:sp>
      <p:sp>
        <p:nvSpPr>
          <p:cNvPr id="16" name="TextBox 15">
            <a:extLst>
              <a:ext uri="{FF2B5EF4-FFF2-40B4-BE49-F238E27FC236}">
                <a16:creationId xmlns:a16="http://schemas.microsoft.com/office/drawing/2014/main" id="{B4885AC5-DE88-FE41-B8DD-9F7F0E2D196C}"/>
              </a:ext>
            </a:extLst>
          </p:cNvPr>
          <p:cNvSpPr txBox="1"/>
          <p:nvPr/>
        </p:nvSpPr>
        <p:spPr>
          <a:xfrm>
            <a:off x="107504" y="651612"/>
            <a:ext cx="8788919" cy="646331"/>
          </a:xfrm>
          <a:prstGeom prst="rect">
            <a:avLst/>
          </a:prstGeom>
          <a:noFill/>
          <a:ln>
            <a:solidFill>
              <a:schemeClr val="bg1"/>
            </a:solidFill>
          </a:ln>
        </p:spPr>
        <p:txBody>
          <a:bodyPr wrap="square" rtlCol="0">
            <a:spAutoFit/>
          </a:bodyPr>
          <a:lstStyle>
            <a:defPPr>
              <a:defRPr lang="en-AU"/>
            </a:defPPr>
            <a:lvl1pPr marL="133350" indent="-133350">
              <a:buFont typeface="Arial" panose="020B0604020202020204" pitchFamily="34" charset="0"/>
              <a:buChar char="•"/>
              <a:defRPr>
                <a:solidFill>
                  <a:schemeClr val="bg1"/>
                </a:solidFill>
                <a:latin typeface="Times New Roman" panose="02020603050405020304" pitchFamily="18" charset="0"/>
                <a:cs typeface="Times New Roman" panose="02020603050405020304" pitchFamily="18" charset="0"/>
              </a:defRPr>
            </a:lvl1pPr>
          </a:lstStyle>
          <a:p>
            <a:pPr marL="0" indent="0">
              <a:buNone/>
            </a:pPr>
            <a:r>
              <a:rPr lang="en-AU" dirty="0"/>
              <a:t>The example of the Macedonian church:</a:t>
            </a:r>
          </a:p>
          <a:p>
            <a:pPr marL="714375" indent="0">
              <a:buNone/>
            </a:pPr>
            <a:r>
              <a:rPr lang="en-AU" dirty="0"/>
              <a:t>severe persecution </a:t>
            </a:r>
            <a:r>
              <a:rPr lang="en-AU" dirty="0">
                <a:solidFill>
                  <a:srgbClr val="FFFF00"/>
                </a:solidFill>
              </a:rPr>
              <a:t>but</a:t>
            </a:r>
            <a:r>
              <a:rPr lang="en-AU" dirty="0"/>
              <a:t> abundant joy              extreme poverty </a:t>
            </a:r>
            <a:r>
              <a:rPr lang="en-AU" dirty="0">
                <a:solidFill>
                  <a:srgbClr val="FFFF00"/>
                </a:solidFill>
              </a:rPr>
              <a:t>but</a:t>
            </a:r>
            <a:r>
              <a:rPr lang="en-AU" dirty="0"/>
              <a:t> wealth of generosity</a:t>
            </a:r>
          </a:p>
        </p:txBody>
      </p:sp>
      <p:sp>
        <p:nvSpPr>
          <p:cNvPr id="17" name="TextBox 16">
            <a:extLst>
              <a:ext uri="{FF2B5EF4-FFF2-40B4-BE49-F238E27FC236}">
                <a16:creationId xmlns:a16="http://schemas.microsoft.com/office/drawing/2014/main" id="{B1BB4176-2BE9-D148-8ECF-71B2A084E7A1}"/>
              </a:ext>
            </a:extLst>
          </p:cNvPr>
          <p:cNvSpPr txBox="1"/>
          <p:nvPr/>
        </p:nvSpPr>
        <p:spPr>
          <a:xfrm>
            <a:off x="2065343" y="325650"/>
            <a:ext cx="5040560" cy="369332"/>
          </a:xfrm>
          <a:prstGeom prst="rect">
            <a:avLst/>
          </a:prstGeom>
          <a:noFill/>
          <a:ln>
            <a:noFill/>
          </a:ln>
        </p:spPr>
        <p:txBody>
          <a:bodyPr wrap="square" rtlCol="0">
            <a:spAutoFit/>
          </a:bodyPr>
          <a:lstStyle/>
          <a:p>
            <a:r>
              <a:rPr lang="en-AU" dirty="0">
                <a:solidFill>
                  <a:srgbClr val="FFFF00"/>
                </a:solidFill>
                <a:latin typeface="Times New Roman" panose="02020603050405020304" pitchFamily="18" charset="0"/>
                <a:cs typeface="Times New Roman" panose="02020603050405020304" pitchFamily="18" charset="0"/>
              </a:rPr>
              <a:t>an expression of the Grace of God (Charis / Charity)</a:t>
            </a:r>
          </a:p>
        </p:txBody>
      </p:sp>
      <p:sp>
        <p:nvSpPr>
          <p:cNvPr id="20" name="TextBox 19">
            <a:extLst>
              <a:ext uri="{FF2B5EF4-FFF2-40B4-BE49-F238E27FC236}">
                <a16:creationId xmlns:a16="http://schemas.microsoft.com/office/drawing/2014/main" id="{7549781E-63BF-B14A-80CF-0EA3139BD7B0}"/>
              </a:ext>
            </a:extLst>
          </p:cNvPr>
          <p:cNvSpPr txBox="1"/>
          <p:nvPr/>
        </p:nvSpPr>
        <p:spPr>
          <a:xfrm>
            <a:off x="3955403" y="734918"/>
            <a:ext cx="2298280" cy="276999"/>
          </a:xfrm>
          <a:prstGeom prst="rect">
            <a:avLst/>
          </a:prstGeom>
          <a:solidFill>
            <a:schemeClr val="bg1"/>
          </a:solidFill>
        </p:spPr>
        <p:txBody>
          <a:bodyPr wrap="square" lIns="36000" tIns="0" rIns="36000" bIns="0" rtlCol="0">
            <a:spAutoFit/>
          </a:bodyPr>
          <a:lstStyle/>
          <a:p>
            <a:pPr algn="ctr"/>
            <a:r>
              <a:rPr lang="en-AU" dirty="0">
                <a:latin typeface="Times New Roman" panose="02020603050405020304" pitchFamily="18" charset="0"/>
                <a:cs typeface="Times New Roman" panose="02020603050405020304" pitchFamily="18" charset="0"/>
              </a:rPr>
              <a:t>They </a:t>
            </a:r>
            <a:r>
              <a:rPr lang="en-AU" b="1" dirty="0">
                <a:latin typeface="Times New Roman" panose="02020603050405020304" pitchFamily="18" charset="0"/>
                <a:cs typeface="Times New Roman" panose="02020603050405020304" pitchFamily="18" charset="0"/>
              </a:rPr>
              <a:t>wanted</a:t>
            </a:r>
            <a:r>
              <a:rPr lang="en-AU" dirty="0">
                <a:latin typeface="Times New Roman" panose="02020603050405020304" pitchFamily="18" charset="0"/>
                <a:cs typeface="Times New Roman" panose="02020603050405020304" pitchFamily="18" charset="0"/>
              </a:rPr>
              <a:t> to give</a:t>
            </a:r>
          </a:p>
        </p:txBody>
      </p:sp>
      <p:sp>
        <p:nvSpPr>
          <p:cNvPr id="21" name="TextBox 20">
            <a:extLst>
              <a:ext uri="{FF2B5EF4-FFF2-40B4-BE49-F238E27FC236}">
                <a16:creationId xmlns:a16="http://schemas.microsoft.com/office/drawing/2014/main" id="{20560D58-D5C2-144C-9D03-CC8039620124}"/>
              </a:ext>
            </a:extLst>
          </p:cNvPr>
          <p:cNvSpPr txBox="1"/>
          <p:nvPr/>
        </p:nvSpPr>
        <p:spPr>
          <a:xfrm>
            <a:off x="-10865" y="1745306"/>
            <a:ext cx="9144000" cy="923330"/>
          </a:xfrm>
          <a:prstGeom prst="rect">
            <a:avLst/>
          </a:prstGeom>
          <a:noFill/>
          <a:ln>
            <a:noFill/>
          </a:ln>
        </p:spPr>
        <p:txBody>
          <a:bodyPr wrap="square" rtlCol="0">
            <a:spAutoFit/>
          </a:bodyPr>
          <a:lstStyle/>
          <a:p>
            <a:pPr marL="133350" indent="-133350">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They gave generously because they had already given themselves to Jesus</a:t>
            </a:r>
          </a:p>
          <a:p>
            <a:pPr marL="133350" indent="-133350">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If I find it hard to give, have I truly given myself to Christ?</a:t>
            </a:r>
          </a:p>
          <a:p>
            <a:pPr marL="133350" indent="-133350">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We give, because Christ first gave Himself for us.</a:t>
            </a:r>
          </a:p>
        </p:txBody>
      </p:sp>
      <p:sp>
        <p:nvSpPr>
          <p:cNvPr id="15" name="TextBox 14">
            <a:extLst>
              <a:ext uri="{FF2B5EF4-FFF2-40B4-BE49-F238E27FC236}">
                <a16:creationId xmlns:a16="http://schemas.microsoft.com/office/drawing/2014/main" id="{85C6A4E3-1CC5-AC49-9C29-027CBACBB76C}"/>
              </a:ext>
            </a:extLst>
          </p:cNvPr>
          <p:cNvSpPr txBox="1"/>
          <p:nvPr/>
        </p:nvSpPr>
        <p:spPr>
          <a:xfrm>
            <a:off x="-9039" y="2534334"/>
            <a:ext cx="9144000" cy="646331"/>
          </a:xfrm>
          <a:prstGeom prst="rect">
            <a:avLst/>
          </a:prstGeom>
          <a:noFill/>
          <a:ln>
            <a:noFill/>
          </a:ln>
        </p:spPr>
        <p:txBody>
          <a:bodyPr wrap="square" rtlCol="0">
            <a:spAutoFit/>
          </a:bodyPr>
          <a:lstStyle/>
          <a:p>
            <a:pPr marL="133350" indent="-133350">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Love isn’t genuine, unless we express it by giving generously to those we love</a:t>
            </a:r>
          </a:p>
          <a:p>
            <a:pPr marL="133350" indent="-133350">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Authentic Disciples of Jesus  LOVE  other Disciples of Jesus</a:t>
            </a:r>
          </a:p>
        </p:txBody>
      </p:sp>
      <p:sp>
        <p:nvSpPr>
          <p:cNvPr id="14" name="TextBox 13">
            <a:extLst>
              <a:ext uri="{FF2B5EF4-FFF2-40B4-BE49-F238E27FC236}">
                <a16:creationId xmlns:a16="http://schemas.microsoft.com/office/drawing/2014/main" id="{38ECBCBC-49A7-CF4E-9E51-F6BC2DD3693F}"/>
              </a:ext>
            </a:extLst>
          </p:cNvPr>
          <p:cNvSpPr txBox="1"/>
          <p:nvPr/>
        </p:nvSpPr>
        <p:spPr>
          <a:xfrm>
            <a:off x="-10865" y="3041571"/>
            <a:ext cx="9144000" cy="646331"/>
          </a:xfrm>
          <a:prstGeom prst="rect">
            <a:avLst/>
          </a:prstGeom>
          <a:noFill/>
          <a:ln>
            <a:noFill/>
          </a:ln>
        </p:spPr>
        <p:txBody>
          <a:bodyPr wrap="square" rtlCol="0">
            <a:spAutoFit/>
          </a:bodyPr>
          <a:lstStyle/>
          <a:p>
            <a:pPr marL="133350" indent="-133350">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God doesn’t expect us to give what we don’t have.  Only what we do have.</a:t>
            </a:r>
          </a:p>
          <a:p>
            <a:pPr marL="133350" indent="-133350">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Willingness / Readiness to give is the greater issue.  Being ready to give, we give what we have</a:t>
            </a:r>
          </a:p>
        </p:txBody>
      </p:sp>
      <p:sp>
        <p:nvSpPr>
          <p:cNvPr id="11" name="TextBox 10">
            <a:extLst>
              <a:ext uri="{FF2B5EF4-FFF2-40B4-BE49-F238E27FC236}">
                <a16:creationId xmlns:a16="http://schemas.microsoft.com/office/drawing/2014/main" id="{42040071-00D0-744D-80B2-57C123B7DFB1}"/>
              </a:ext>
            </a:extLst>
          </p:cNvPr>
          <p:cNvSpPr txBox="1"/>
          <p:nvPr/>
        </p:nvSpPr>
        <p:spPr>
          <a:xfrm>
            <a:off x="0" y="3553600"/>
            <a:ext cx="9144000" cy="646331"/>
          </a:xfrm>
          <a:prstGeom prst="rect">
            <a:avLst/>
          </a:prstGeom>
          <a:noFill/>
          <a:ln>
            <a:noFill/>
          </a:ln>
        </p:spPr>
        <p:txBody>
          <a:bodyPr wrap="square" rtlCol="0">
            <a:spAutoFit/>
          </a:bodyPr>
          <a:lstStyle/>
          <a:p>
            <a:pPr marL="133350" indent="-133350">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When a whole church has an attitude of generosity, there is always enough</a:t>
            </a:r>
          </a:p>
          <a:p>
            <a:pPr algn="ctr"/>
            <a:r>
              <a:rPr lang="en-AU" dirty="0">
                <a:solidFill>
                  <a:srgbClr val="FFFF00"/>
                </a:solidFill>
                <a:latin typeface="Times New Roman" panose="02020603050405020304" pitchFamily="18" charset="0"/>
                <a:cs typeface="Times New Roman" panose="02020603050405020304" pitchFamily="18" charset="0"/>
              </a:rPr>
              <a:t>Readiness to give, because we’ve already given our whole selves to Jesus</a:t>
            </a:r>
          </a:p>
        </p:txBody>
      </p:sp>
    </p:spTree>
    <p:extLst>
      <p:ext uri="{BB962C8B-B14F-4D97-AF65-F5344CB8AC3E}">
        <p14:creationId xmlns:p14="http://schemas.microsoft.com/office/powerpoint/2010/main" val="5955540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1">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uiExpand="1"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5367303"/>
          </a:xfrm>
          <a:prstGeom prst="rect">
            <a:avLst/>
          </a:prstGeom>
          <a:noFill/>
          <a:ln w="9525">
            <a:noFill/>
            <a:miter lim="800000"/>
            <a:headEnd/>
            <a:tailEnd/>
          </a:ln>
        </p:spPr>
        <p:txBody>
          <a:bodyPr wrap="square">
            <a:prstTxWarp prst="textNoShape">
              <a:avLst/>
            </a:prstTxWarp>
            <a:spAutoFit/>
          </a:bodyPr>
          <a:lstStyle/>
          <a:p>
            <a:pPr>
              <a:lnSpc>
                <a:spcPct val="115000"/>
              </a:lnSpc>
              <a:spcAft>
                <a:spcPts val="0"/>
              </a:spcAft>
            </a:pPr>
            <a:r>
              <a:rPr lang="en-AU" sz="3000" b="1" dirty="0">
                <a:solidFill>
                  <a:schemeClr val="bg1"/>
                </a:solidFill>
                <a:latin typeface="Times New Roman" panose="02020603050405020304" pitchFamily="18" charset="0"/>
                <a:ea typeface="Arial" panose="020B0604020202020204" pitchFamily="34" charset="0"/>
              </a:rPr>
              <a:t>8 </a:t>
            </a:r>
            <a:r>
              <a:rPr lang="en-AU" sz="3000" dirty="0">
                <a:solidFill>
                  <a:schemeClr val="bg1"/>
                </a:solidFill>
                <a:latin typeface="Times New Roman" panose="02020603050405020304" pitchFamily="18" charset="0"/>
                <a:ea typeface="Arial" panose="020B0604020202020204" pitchFamily="34" charset="0"/>
              </a:rPr>
              <a:t>We want you to know, brothers, about the grace of God that has been given among the churches of Macedonia, </a:t>
            </a:r>
            <a:r>
              <a:rPr lang="en-AU" sz="3000" b="1" baseline="30000" dirty="0">
                <a:solidFill>
                  <a:schemeClr val="bg1"/>
                </a:solidFill>
                <a:latin typeface="Times New Roman" panose="02020603050405020304" pitchFamily="18" charset="0"/>
                <a:ea typeface="Arial" panose="020B0604020202020204" pitchFamily="34" charset="0"/>
              </a:rPr>
              <a:t>2 </a:t>
            </a:r>
            <a:r>
              <a:rPr lang="en-AU" sz="3000" dirty="0">
                <a:solidFill>
                  <a:schemeClr val="bg1"/>
                </a:solidFill>
                <a:latin typeface="Times New Roman" panose="02020603050405020304" pitchFamily="18" charset="0"/>
                <a:ea typeface="Arial" panose="020B0604020202020204" pitchFamily="34" charset="0"/>
              </a:rPr>
              <a:t>for in a severe test of affliction, their abundance of joy and their extreme poverty have overflowed in a wealth of generosity on their part.  </a:t>
            </a:r>
            <a:r>
              <a:rPr lang="en-AU" sz="3000" b="1" baseline="30000" dirty="0">
                <a:solidFill>
                  <a:schemeClr val="bg1"/>
                </a:solidFill>
                <a:latin typeface="Times New Roman" panose="02020603050405020304" pitchFamily="18" charset="0"/>
                <a:ea typeface="Arial" panose="020B0604020202020204" pitchFamily="34" charset="0"/>
              </a:rPr>
              <a:t>3 </a:t>
            </a:r>
            <a:r>
              <a:rPr lang="en-AU" sz="3000" dirty="0">
                <a:solidFill>
                  <a:schemeClr val="bg1"/>
                </a:solidFill>
                <a:latin typeface="Times New Roman" panose="02020603050405020304" pitchFamily="18" charset="0"/>
                <a:ea typeface="Arial" panose="020B0604020202020204" pitchFamily="34" charset="0"/>
              </a:rPr>
              <a:t>For they gave according to their means, as I can testify, and beyond their means, of their own accord, </a:t>
            </a:r>
            <a:r>
              <a:rPr lang="en-AU" sz="3000" b="1" baseline="30000" dirty="0">
                <a:solidFill>
                  <a:schemeClr val="bg1"/>
                </a:solidFill>
                <a:latin typeface="Times New Roman" panose="02020603050405020304" pitchFamily="18" charset="0"/>
                <a:ea typeface="Arial" panose="020B0604020202020204" pitchFamily="34" charset="0"/>
              </a:rPr>
              <a:t>4 </a:t>
            </a:r>
            <a:r>
              <a:rPr lang="en-AU" sz="3000" dirty="0">
                <a:solidFill>
                  <a:schemeClr val="bg1"/>
                </a:solidFill>
                <a:latin typeface="Times New Roman" panose="02020603050405020304" pitchFamily="18" charset="0"/>
                <a:ea typeface="Arial" panose="020B0604020202020204" pitchFamily="34" charset="0"/>
              </a:rPr>
              <a:t>begging us earnestly for the favour of taking part in the relief of the saints —  </a:t>
            </a:r>
            <a:r>
              <a:rPr lang="en-AU" sz="3000" b="1" baseline="30000" dirty="0">
                <a:solidFill>
                  <a:schemeClr val="bg1"/>
                </a:solidFill>
                <a:latin typeface="Times New Roman" panose="02020603050405020304" pitchFamily="18" charset="0"/>
                <a:ea typeface="Arial" panose="020B0604020202020204" pitchFamily="34" charset="0"/>
              </a:rPr>
              <a:t>5 </a:t>
            </a:r>
            <a:r>
              <a:rPr lang="en-AU" sz="3000" dirty="0">
                <a:solidFill>
                  <a:schemeClr val="bg1"/>
                </a:solidFill>
                <a:latin typeface="Times New Roman" panose="02020603050405020304" pitchFamily="18" charset="0"/>
                <a:ea typeface="Arial" panose="020B0604020202020204" pitchFamily="34" charset="0"/>
              </a:rPr>
              <a:t>and this, not as we expected, but they gave themselves first to the Lord and then by the will of God to us.</a:t>
            </a:r>
            <a:r>
              <a:rPr lang="en-AU" sz="3000" dirty="0">
                <a:solidFill>
                  <a:schemeClr val="bg1"/>
                </a:solidFill>
              </a:rPr>
              <a:t> </a:t>
            </a:r>
            <a:endParaRPr lang="en-AU" sz="3000" dirty="0">
              <a:solidFill>
                <a:schemeClr val="bg1"/>
              </a:solidFill>
              <a:latin typeface="Calibri" panose="020F0502020204030204" pitchFamily="34" charset="0"/>
              <a:ea typeface="Arial" panose="020B0604020202020204" pitchFamily="34" charset="0"/>
              <a:cs typeface="Times New Roman" panose="02020603050405020304" pitchFamily="18" charset="0"/>
            </a:endParaRPr>
          </a:p>
        </p:txBody>
      </p:sp>
    </p:spTree>
    <p:extLst>
      <p:ext uri="{BB962C8B-B14F-4D97-AF65-F5344CB8AC3E}">
        <p14:creationId xmlns:p14="http://schemas.microsoft.com/office/powerpoint/2010/main" val="38226913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5798510"/>
          </a:xfrm>
          <a:prstGeom prst="rect">
            <a:avLst/>
          </a:prstGeom>
          <a:noFill/>
          <a:ln w="9525">
            <a:noFill/>
            <a:miter lim="800000"/>
            <a:headEnd/>
            <a:tailEnd/>
          </a:ln>
        </p:spPr>
        <p:txBody>
          <a:bodyPr wrap="square">
            <a:prstTxWarp prst="textNoShape">
              <a:avLst/>
            </a:prstTxWarp>
            <a:spAutoFit/>
          </a:bodyPr>
          <a:lstStyle/>
          <a:p>
            <a:pPr>
              <a:lnSpc>
                <a:spcPct val="115000"/>
              </a:lnSpc>
              <a:spcAft>
                <a:spcPts val="0"/>
              </a:spcAft>
            </a:pPr>
            <a:r>
              <a:rPr lang="en-AU" sz="2800" b="1" baseline="30000"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6 </a:t>
            </a:r>
            <a:r>
              <a:rPr lang="en-AU" sz="2800"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Accordingly, we urged Titus that as he had started, so he should complete among you this act of grace.  </a:t>
            </a:r>
            <a:r>
              <a:rPr lang="en-AU" sz="2800" b="1" baseline="30000"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7 </a:t>
            </a:r>
            <a:r>
              <a:rPr lang="en-AU" sz="2800"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But as you excel in everything — in faith, in speech, in knowledge, in all earnestness, and in our love for you — see that you excel in this act of grace also. </a:t>
            </a:r>
            <a:endParaRPr lang="en-AU" sz="1000" dirty="0">
              <a:solidFill>
                <a:schemeClr val="bg1"/>
              </a:solidFill>
              <a:latin typeface="Calibri" panose="020F0502020204030204" pitchFamily="34" charset="0"/>
              <a:ea typeface="Arial" panose="020B0604020202020204" pitchFamily="34" charset="0"/>
              <a:cs typeface="Times New Roman" panose="02020603050405020304" pitchFamily="18" charset="0"/>
            </a:endParaRPr>
          </a:p>
          <a:p>
            <a:pPr>
              <a:lnSpc>
                <a:spcPct val="115000"/>
              </a:lnSpc>
              <a:spcAft>
                <a:spcPts val="0"/>
              </a:spcAft>
            </a:pPr>
            <a:r>
              <a:rPr lang="en-AU" sz="1000"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 </a:t>
            </a:r>
            <a:endParaRPr lang="en-AU" sz="1000" dirty="0">
              <a:solidFill>
                <a:schemeClr val="bg1"/>
              </a:solidFill>
              <a:latin typeface="Calibri" panose="020F0502020204030204" pitchFamily="34" charset="0"/>
              <a:ea typeface="Arial" panose="020B0604020202020204" pitchFamily="34" charset="0"/>
              <a:cs typeface="Times New Roman" panose="02020603050405020304" pitchFamily="18" charset="0"/>
            </a:endParaRPr>
          </a:p>
          <a:p>
            <a:r>
              <a:rPr lang="en-AU" sz="2800" b="1" baseline="30000" dirty="0">
                <a:solidFill>
                  <a:schemeClr val="bg1"/>
                </a:solidFill>
                <a:latin typeface="Times New Roman" panose="02020603050405020304" pitchFamily="18" charset="0"/>
                <a:ea typeface="Arial" panose="020B0604020202020204" pitchFamily="34" charset="0"/>
              </a:rPr>
              <a:t>8 </a:t>
            </a:r>
            <a:r>
              <a:rPr lang="en-AU" sz="2800" dirty="0">
                <a:solidFill>
                  <a:schemeClr val="bg1"/>
                </a:solidFill>
                <a:latin typeface="Times New Roman" panose="02020603050405020304" pitchFamily="18" charset="0"/>
                <a:ea typeface="Arial" panose="020B0604020202020204" pitchFamily="34" charset="0"/>
              </a:rPr>
              <a:t>I say this not as a command, but to prove by the earnestness of others that your love also is genuine.  </a:t>
            </a:r>
            <a:r>
              <a:rPr lang="en-AU" sz="2800" b="1" baseline="30000" dirty="0">
                <a:solidFill>
                  <a:schemeClr val="bg1"/>
                </a:solidFill>
                <a:latin typeface="Times New Roman" panose="02020603050405020304" pitchFamily="18" charset="0"/>
                <a:ea typeface="Arial" panose="020B0604020202020204" pitchFamily="34" charset="0"/>
              </a:rPr>
              <a:t>9 </a:t>
            </a:r>
            <a:r>
              <a:rPr lang="en-AU" sz="2800" dirty="0">
                <a:solidFill>
                  <a:schemeClr val="bg1"/>
                </a:solidFill>
                <a:latin typeface="Times New Roman" panose="02020603050405020304" pitchFamily="18" charset="0"/>
                <a:ea typeface="Arial" panose="020B0604020202020204" pitchFamily="34" charset="0"/>
              </a:rPr>
              <a:t>For you know the grace of our Lord Jesus Christ, that though he was rich, yet for your sake he became poor, so that you by his poverty might become rich.  </a:t>
            </a:r>
            <a:r>
              <a:rPr lang="en-AU" sz="2800" b="1" baseline="30000" dirty="0">
                <a:solidFill>
                  <a:schemeClr val="bg1"/>
                </a:solidFill>
                <a:latin typeface="Times New Roman" panose="02020603050405020304" pitchFamily="18" charset="0"/>
                <a:ea typeface="Arial" panose="020B0604020202020204" pitchFamily="34" charset="0"/>
              </a:rPr>
              <a:t>10 </a:t>
            </a:r>
            <a:r>
              <a:rPr lang="en-AU" sz="2800" dirty="0">
                <a:solidFill>
                  <a:schemeClr val="bg1"/>
                </a:solidFill>
                <a:latin typeface="Times New Roman" panose="02020603050405020304" pitchFamily="18" charset="0"/>
                <a:ea typeface="Arial" panose="020B0604020202020204" pitchFamily="34" charset="0"/>
              </a:rPr>
              <a:t>And in this matter I give my judgment:  this benefits you, who a year ago started not only to do this work but also to desire to do it.</a:t>
            </a:r>
            <a:r>
              <a:rPr lang="en-AU" sz="2800" dirty="0">
                <a:solidFill>
                  <a:schemeClr val="bg1"/>
                </a:solidFill>
              </a:rPr>
              <a:t> </a:t>
            </a:r>
            <a:endParaRPr lang="en-GB" sz="2800" dirty="0">
              <a:solidFill>
                <a:schemeClr val="bg1"/>
              </a:solidFill>
              <a:effectLst/>
              <a:latin typeface="Times New Roman" panose="02020603050405020304" pitchFamily="18" charset="0"/>
              <a:ea typeface="Times New Roman" charset="0"/>
              <a:cs typeface="Times New Roman" panose="02020603050405020304" pitchFamily="18" charset="0"/>
            </a:endParaRPr>
          </a:p>
        </p:txBody>
      </p:sp>
    </p:spTree>
    <p:extLst>
      <p:ext uri="{BB962C8B-B14F-4D97-AF65-F5344CB8AC3E}">
        <p14:creationId xmlns:p14="http://schemas.microsoft.com/office/powerpoint/2010/main" val="13808310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5007333"/>
          </a:xfrm>
          <a:prstGeom prst="rect">
            <a:avLst/>
          </a:prstGeom>
          <a:noFill/>
          <a:ln w="9525">
            <a:noFill/>
            <a:miter lim="800000"/>
            <a:headEnd/>
            <a:tailEnd/>
          </a:ln>
        </p:spPr>
        <p:txBody>
          <a:bodyPr wrap="square">
            <a:prstTxWarp prst="textNoShape">
              <a:avLst/>
            </a:prstTxWarp>
            <a:spAutoFit/>
          </a:bodyPr>
          <a:lstStyle/>
          <a:p>
            <a:pPr indent="152400">
              <a:lnSpc>
                <a:spcPct val="115000"/>
              </a:lnSpc>
              <a:spcAft>
                <a:spcPts val="0"/>
              </a:spcAft>
            </a:pPr>
            <a:r>
              <a:rPr lang="en-AU" sz="2800" b="1" baseline="30000" dirty="0">
                <a:solidFill>
                  <a:schemeClr val="bg1"/>
                </a:solidFill>
                <a:latin typeface="Times New Roman" panose="02020603050405020304" pitchFamily="18" charset="0"/>
                <a:ea typeface="Arial" panose="020B0604020202020204" pitchFamily="34" charset="0"/>
              </a:rPr>
              <a:t>11 </a:t>
            </a:r>
            <a:r>
              <a:rPr lang="en-AU" sz="2800" dirty="0">
                <a:solidFill>
                  <a:schemeClr val="bg1"/>
                </a:solidFill>
                <a:latin typeface="Times New Roman" panose="02020603050405020304" pitchFamily="18" charset="0"/>
                <a:ea typeface="Arial" panose="020B0604020202020204" pitchFamily="34" charset="0"/>
              </a:rPr>
              <a:t>So now finish doing it as well, so that your readiness in desiring it may be matched by your completing it out of what you have.  </a:t>
            </a:r>
            <a:r>
              <a:rPr lang="en-AU" sz="2800" b="1" baseline="30000" dirty="0">
                <a:solidFill>
                  <a:schemeClr val="bg1"/>
                </a:solidFill>
                <a:latin typeface="Times New Roman" panose="02020603050405020304" pitchFamily="18" charset="0"/>
                <a:ea typeface="Arial" panose="020B0604020202020204" pitchFamily="34" charset="0"/>
              </a:rPr>
              <a:t>12 </a:t>
            </a:r>
            <a:r>
              <a:rPr lang="en-AU" sz="2800" dirty="0">
                <a:solidFill>
                  <a:schemeClr val="bg1"/>
                </a:solidFill>
                <a:latin typeface="Times New Roman" panose="02020603050405020304" pitchFamily="18" charset="0"/>
                <a:ea typeface="Arial" panose="020B0604020202020204" pitchFamily="34" charset="0"/>
              </a:rPr>
              <a:t>For if the readiness is there, it is acceptable according to what a person has, not according to what he does not have.  </a:t>
            </a:r>
            <a:r>
              <a:rPr lang="en-AU" sz="2800" b="1" baseline="30000" dirty="0">
                <a:solidFill>
                  <a:schemeClr val="bg1"/>
                </a:solidFill>
                <a:latin typeface="Times New Roman" panose="02020603050405020304" pitchFamily="18" charset="0"/>
                <a:ea typeface="Arial" panose="020B0604020202020204" pitchFamily="34" charset="0"/>
              </a:rPr>
              <a:t>13 </a:t>
            </a:r>
            <a:r>
              <a:rPr lang="en-AU" sz="2800" dirty="0">
                <a:solidFill>
                  <a:schemeClr val="bg1"/>
                </a:solidFill>
                <a:latin typeface="Times New Roman" panose="02020603050405020304" pitchFamily="18" charset="0"/>
                <a:ea typeface="Arial" panose="020B0604020202020204" pitchFamily="34" charset="0"/>
              </a:rPr>
              <a:t>For I do not mean that others should be eased and you burdened, but that as a matter of fairness </a:t>
            </a:r>
            <a:r>
              <a:rPr lang="en-AU" sz="2800" b="1" baseline="30000" dirty="0">
                <a:solidFill>
                  <a:schemeClr val="bg1"/>
                </a:solidFill>
                <a:latin typeface="Times New Roman" panose="02020603050405020304" pitchFamily="18" charset="0"/>
                <a:ea typeface="Arial" panose="020B0604020202020204" pitchFamily="34" charset="0"/>
              </a:rPr>
              <a:t>14 </a:t>
            </a:r>
            <a:r>
              <a:rPr lang="en-AU" sz="2800" dirty="0">
                <a:solidFill>
                  <a:schemeClr val="bg1"/>
                </a:solidFill>
                <a:latin typeface="Times New Roman" panose="02020603050405020304" pitchFamily="18" charset="0"/>
                <a:ea typeface="Arial" panose="020B0604020202020204" pitchFamily="34" charset="0"/>
              </a:rPr>
              <a:t>your abundance at the present time should supply their need, so that their abundance may supply your need, that there may be fairness.  </a:t>
            </a:r>
            <a:r>
              <a:rPr lang="en-AU" sz="2800" b="1" baseline="30000" dirty="0">
                <a:solidFill>
                  <a:schemeClr val="bg1"/>
                </a:solidFill>
                <a:latin typeface="Times New Roman" panose="02020603050405020304" pitchFamily="18" charset="0"/>
                <a:ea typeface="Arial" panose="020B0604020202020204" pitchFamily="34" charset="0"/>
              </a:rPr>
              <a:t>15 </a:t>
            </a:r>
            <a:r>
              <a:rPr lang="en-AU" sz="2800" dirty="0">
                <a:solidFill>
                  <a:schemeClr val="bg1"/>
                </a:solidFill>
                <a:latin typeface="Times New Roman" panose="02020603050405020304" pitchFamily="18" charset="0"/>
                <a:ea typeface="Arial" panose="020B0604020202020204" pitchFamily="34" charset="0"/>
              </a:rPr>
              <a:t>As it is written, “Whoever gathered much had nothing left over, and whoever gathered little had no lack.”</a:t>
            </a:r>
            <a:r>
              <a:rPr lang="en-AU" sz="2800" dirty="0">
                <a:solidFill>
                  <a:schemeClr val="bg1"/>
                </a:solidFill>
              </a:rPr>
              <a:t> </a:t>
            </a:r>
            <a:endParaRPr lang="en-GB" sz="2800" dirty="0">
              <a:solidFill>
                <a:schemeClr val="bg1"/>
              </a:solidFill>
              <a:effectLst/>
              <a:latin typeface="Times New Roman" panose="02020603050405020304" pitchFamily="18" charset="0"/>
              <a:ea typeface="Times New Roman" charset="0"/>
              <a:cs typeface="Times New Roman" panose="02020603050405020304" pitchFamily="18" charset="0"/>
            </a:endParaRPr>
          </a:p>
        </p:txBody>
      </p:sp>
    </p:spTree>
    <p:extLst>
      <p:ext uri="{BB962C8B-B14F-4D97-AF65-F5344CB8AC3E}">
        <p14:creationId xmlns:p14="http://schemas.microsoft.com/office/powerpoint/2010/main" val="13997211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746C9DEB-227D-DF47-969F-CCF9691F591C}"/>
              </a:ext>
            </a:extLst>
          </p:cNvPr>
          <p:cNvSpPr/>
          <p:nvPr/>
        </p:nvSpPr>
        <p:spPr>
          <a:xfrm>
            <a:off x="15195" y="0"/>
            <a:ext cx="4556805" cy="4493538"/>
          </a:xfrm>
          <a:prstGeom prst="rect">
            <a:avLst/>
          </a:prstGeom>
          <a:ln>
            <a:solidFill>
              <a:schemeClr val="bg1"/>
            </a:solidFill>
          </a:ln>
        </p:spPr>
        <p:txBody>
          <a:bodyPr wrap="square">
            <a:spAutoFit/>
          </a:bodyPr>
          <a:lstStyle/>
          <a:p>
            <a:pPr>
              <a:spcAft>
                <a:spcPts val="0"/>
              </a:spcAft>
            </a:pPr>
            <a:r>
              <a:rPr lang="en-AU" sz="2200" dirty="0">
                <a:solidFill>
                  <a:schemeClr val="bg1"/>
                </a:solidFill>
                <a:latin typeface="Times New Roman" panose="02020603050405020304" pitchFamily="18" charset="0"/>
                <a:ea typeface="Times New Roman" panose="02020603050405020304" pitchFamily="18" charset="0"/>
              </a:rPr>
              <a:t>Isaiah 5: </a:t>
            </a:r>
          </a:p>
          <a:p>
            <a:pPr marL="609600" indent="-609600">
              <a:spcAft>
                <a:spcPts val="0"/>
              </a:spcAft>
              <a:tabLst>
                <a:tab pos="127000" algn="r"/>
                <a:tab pos="254000" algn="l"/>
              </a:tabLst>
            </a:pPr>
            <a:r>
              <a:rPr lang="en-AU" sz="2200" dirty="0">
                <a:solidFill>
                  <a:schemeClr val="bg1"/>
                </a:solidFill>
                <a:latin typeface="Comic Sans MS" panose="030F0902030302020204" pitchFamily="66" charset="0"/>
                <a:ea typeface="Times New Roman" panose="02020603050405020304" pitchFamily="18" charset="0"/>
              </a:rPr>
              <a:t>	</a:t>
            </a:r>
            <a:r>
              <a:rPr lang="en-AU" sz="2200" b="1" baseline="30000" dirty="0">
                <a:solidFill>
                  <a:schemeClr val="bg1"/>
                </a:solidFill>
                <a:latin typeface="Comic Sans MS" panose="030F0902030302020204" pitchFamily="66" charset="0"/>
                <a:ea typeface="Times New Roman" panose="02020603050405020304" pitchFamily="18" charset="0"/>
              </a:rPr>
              <a:t>8 </a:t>
            </a:r>
            <a:r>
              <a:rPr lang="en-AU" sz="2200" dirty="0">
                <a:solidFill>
                  <a:schemeClr val="bg1"/>
                </a:solidFill>
                <a:latin typeface="Comic Sans MS" panose="030F0902030302020204" pitchFamily="66" charset="0"/>
                <a:ea typeface="Times New Roman" panose="02020603050405020304" pitchFamily="18" charset="0"/>
              </a:rPr>
              <a:t>	Woe to those who join house to house, </a:t>
            </a:r>
            <a:endParaRPr lang="en-AU" sz="2200" dirty="0">
              <a:solidFill>
                <a:schemeClr val="bg1"/>
              </a:solidFill>
              <a:latin typeface="Times New Roman" panose="02020603050405020304" pitchFamily="18" charset="0"/>
              <a:ea typeface="Times New Roman" panose="02020603050405020304" pitchFamily="18" charset="0"/>
            </a:endParaRPr>
          </a:p>
          <a:p>
            <a:pPr marL="609600" indent="-203200">
              <a:spcAft>
                <a:spcPts val="0"/>
              </a:spcAft>
            </a:pPr>
            <a:r>
              <a:rPr lang="en-AU" sz="2200" dirty="0">
                <a:solidFill>
                  <a:schemeClr val="bg1"/>
                </a:solidFill>
                <a:latin typeface="Comic Sans MS" panose="030F0902030302020204" pitchFamily="66" charset="0"/>
                <a:ea typeface="Times New Roman" panose="02020603050405020304" pitchFamily="18" charset="0"/>
              </a:rPr>
              <a:t>who add field to field, </a:t>
            </a:r>
            <a:endParaRPr lang="en-AU" sz="2200" dirty="0">
              <a:solidFill>
                <a:schemeClr val="bg1"/>
              </a:solidFill>
              <a:latin typeface="Times New Roman" panose="02020603050405020304" pitchFamily="18" charset="0"/>
              <a:ea typeface="Times New Roman" panose="02020603050405020304" pitchFamily="18" charset="0"/>
            </a:endParaRPr>
          </a:p>
          <a:p>
            <a:pPr marL="609600" indent="-609600">
              <a:spcAft>
                <a:spcPts val="0"/>
              </a:spcAft>
              <a:tabLst>
                <a:tab pos="127000" algn="r"/>
                <a:tab pos="254000" algn="l"/>
              </a:tabLst>
            </a:pPr>
            <a:r>
              <a:rPr lang="en-AU" sz="2200" dirty="0">
                <a:solidFill>
                  <a:schemeClr val="bg1"/>
                </a:solidFill>
                <a:latin typeface="Comic Sans MS" panose="030F0902030302020204" pitchFamily="66" charset="0"/>
                <a:ea typeface="Times New Roman" panose="02020603050405020304" pitchFamily="18" charset="0"/>
              </a:rPr>
              <a:t>		until there is no more room, </a:t>
            </a:r>
            <a:endParaRPr lang="en-AU" sz="2200" dirty="0">
              <a:solidFill>
                <a:schemeClr val="bg1"/>
              </a:solidFill>
              <a:latin typeface="Times New Roman" panose="02020603050405020304" pitchFamily="18" charset="0"/>
              <a:ea typeface="Times New Roman" panose="02020603050405020304" pitchFamily="18" charset="0"/>
            </a:endParaRPr>
          </a:p>
          <a:p>
            <a:pPr marL="609600" indent="-203200">
              <a:spcAft>
                <a:spcPts val="0"/>
              </a:spcAft>
            </a:pPr>
            <a:r>
              <a:rPr lang="en-AU" sz="2200" dirty="0">
                <a:solidFill>
                  <a:schemeClr val="bg1"/>
                </a:solidFill>
                <a:latin typeface="Comic Sans MS" panose="030F0902030302020204" pitchFamily="66" charset="0"/>
                <a:ea typeface="Times New Roman" panose="02020603050405020304" pitchFamily="18" charset="0"/>
              </a:rPr>
              <a:t>and you are made to dwell alone </a:t>
            </a:r>
            <a:endParaRPr lang="en-AU" sz="2200" dirty="0">
              <a:solidFill>
                <a:schemeClr val="bg1"/>
              </a:solidFill>
              <a:latin typeface="Times New Roman" panose="02020603050405020304" pitchFamily="18" charset="0"/>
              <a:ea typeface="Times New Roman" panose="02020603050405020304" pitchFamily="18" charset="0"/>
            </a:endParaRPr>
          </a:p>
          <a:p>
            <a:r>
              <a:rPr lang="en-AU" sz="2200" dirty="0">
                <a:solidFill>
                  <a:schemeClr val="bg1"/>
                </a:solidFill>
                <a:latin typeface="Comic Sans MS" panose="030F0902030302020204" pitchFamily="66" charset="0"/>
                <a:ea typeface="Times New Roman" panose="02020603050405020304" pitchFamily="18" charset="0"/>
                <a:cs typeface="Times New Roman" panose="02020603050405020304" pitchFamily="18" charset="0"/>
              </a:rPr>
              <a:t>in the midst of the land. </a:t>
            </a:r>
          </a:p>
          <a:p>
            <a:r>
              <a:rPr lang="en-AU" sz="2200" dirty="0">
                <a:solidFill>
                  <a:schemeClr val="bg1"/>
                </a:solidFill>
                <a:latin typeface="Comic Sans MS" panose="030F0902030302020204" pitchFamily="66" charset="0"/>
                <a:cs typeface="Times New Roman" panose="02020603050405020304" pitchFamily="18" charset="0"/>
              </a:rPr>
              <a:t>........</a:t>
            </a:r>
          </a:p>
          <a:p>
            <a:pPr marL="609600" indent="-609600">
              <a:spcAft>
                <a:spcPts val="0"/>
              </a:spcAft>
              <a:tabLst>
                <a:tab pos="127000" algn="r"/>
                <a:tab pos="254000" algn="l"/>
              </a:tabLst>
            </a:pPr>
            <a:r>
              <a:rPr lang="en-AU" sz="2200" b="1" baseline="30000" dirty="0">
                <a:solidFill>
                  <a:schemeClr val="bg1"/>
                </a:solidFill>
                <a:latin typeface="Comic Sans MS" panose="030F0902030302020204" pitchFamily="66" charset="0"/>
                <a:ea typeface="Times New Roman" panose="02020603050405020304" pitchFamily="18" charset="0"/>
              </a:rPr>
              <a:t>17 </a:t>
            </a:r>
            <a:r>
              <a:rPr lang="en-AU" sz="2200" dirty="0">
                <a:solidFill>
                  <a:schemeClr val="bg1"/>
                </a:solidFill>
                <a:latin typeface="Comic Sans MS" panose="030F0902030302020204" pitchFamily="66" charset="0"/>
                <a:ea typeface="Times New Roman" panose="02020603050405020304" pitchFamily="18" charset="0"/>
              </a:rPr>
              <a:t>	Then shall the lambs graze as in their pasture, </a:t>
            </a:r>
            <a:endParaRPr lang="en-AU" sz="2200" dirty="0">
              <a:solidFill>
                <a:schemeClr val="bg1"/>
              </a:solidFill>
              <a:latin typeface="Times New Roman" panose="02020603050405020304" pitchFamily="18" charset="0"/>
              <a:ea typeface="Times New Roman" panose="02020603050405020304" pitchFamily="18" charset="0"/>
            </a:endParaRPr>
          </a:p>
          <a:p>
            <a:pPr marL="609600" indent="-203200">
              <a:spcAft>
                <a:spcPts val="0"/>
              </a:spcAft>
            </a:pPr>
            <a:r>
              <a:rPr lang="en-AU" sz="2200" dirty="0">
                <a:solidFill>
                  <a:schemeClr val="bg1"/>
                </a:solidFill>
                <a:latin typeface="Comic Sans MS" panose="030F0902030302020204" pitchFamily="66" charset="0"/>
                <a:ea typeface="Times New Roman" panose="02020603050405020304" pitchFamily="18" charset="0"/>
              </a:rPr>
              <a:t>and nomads shall eat among the ruins of the rich. </a:t>
            </a:r>
            <a:endParaRPr lang="en-AU" sz="2200" dirty="0">
              <a:solidFill>
                <a:schemeClr val="bg1"/>
              </a:solidFill>
            </a:endParaRPr>
          </a:p>
        </p:txBody>
      </p:sp>
      <p:sp>
        <p:nvSpPr>
          <p:cNvPr id="3" name="Rectangle 2">
            <a:extLst>
              <a:ext uri="{FF2B5EF4-FFF2-40B4-BE49-F238E27FC236}">
                <a16:creationId xmlns:a16="http://schemas.microsoft.com/office/drawing/2014/main" id="{246CD691-28C5-464E-8545-249C07F3B720}"/>
              </a:ext>
            </a:extLst>
          </p:cNvPr>
          <p:cNvSpPr/>
          <p:nvPr/>
        </p:nvSpPr>
        <p:spPr>
          <a:xfrm>
            <a:off x="4860032" y="200749"/>
            <a:ext cx="4096521" cy="1785104"/>
          </a:xfrm>
          <a:prstGeom prst="rect">
            <a:avLst/>
          </a:prstGeom>
          <a:solidFill>
            <a:schemeClr val="bg1"/>
          </a:solidFill>
          <a:ln>
            <a:solidFill>
              <a:schemeClr val="bg1"/>
            </a:solidFill>
          </a:ln>
        </p:spPr>
        <p:txBody>
          <a:bodyPr wrap="square">
            <a:spAutoFit/>
          </a:bodyPr>
          <a:lstStyle/>
          <a:p>
            <a:r>
              <a:rPr lang="en-AU" sz="2200" b="1" baseline="30000" dirty="0">
                <a:latin typeface="Comic Sans MS" panose="030F0902030302020204" pitchFamily="66" charset="0"/>
                <a:ea typeface="Times New Roman" panose="02020603050405020304" pitchFamily="18" charset="0"/>
                <a:cs typeface="Times New Roman" panose="02020603050405020304" pitchFamily="18" charset="0"/>
              </a:rPr>
              <a:t>Matthew 16:26</a:t>
            </a:r>
            <a:r>
              <a:rPr lang="en-AU" sz="2200" b="1" baseline="30000" dirty="0">
                <a:solidFill>
                  <a:schemeClr val="bg1"/>
                </a:solidFill>
                <a:latin typeface="Comic Sans MS" panose="030F0902030302020204" pitchFamily="66" charset="0"/>
                <a:ea typeface="Times New Roman" panose="02020603050405020304" pitchFamily="18" charset="0"/>
                <a:cs typeface="Times New Roman" panose="02020603050405020304" pitchFamily="18" charset="0"/>
              </a:rPr>
              <a:t> </a:t>
            </a:r>
            <a:r>
              <a:rPr lang="en-AU" sz="2200" dirty="0">
                <a:solidFill>
                  <a:srgbClr val="FF0000"/>
                </a:solidFill>
                <a:latin typeface="Comic Sans MS" panose="030F0902030302020204" pitchFamily="66" charset="0"/>
                <a:ea typeface="Times New Roman" panose="02020603050405020304" pitchFamily="18" charset="0"/>
                <a:cs typeface="Times New Roman" panose="02020603050405020304" pitchFamily="18" charset="0"/>
              </a:rPr>
              <a:t>For what will it profit a man if he gains the whole world and forfeits his soul? Or what shall a man give in return for his soul?</a:t>
            </a:r>
            <a:r>
              <a:rPr lang="en-AU" sz="2200" dirty="0">
                <a:latin typeface="Comic Sans MS" panose="030F0902030302020204" pitchFamily="66" charset="0"/>
                <a:ea typeface="Times New Roman" panose="02020603050405020304" pitchFamily="18" charset="0"/>
                <a:cs typeface="Times New Roman" panose="02020603050405020304" pitchFamily="18" charset="0"/>
              </a:rPr>
              <a:t> </a:t>
            </a:r>
            <a:endParaRPr lang="en-AU" sz="2200" dirty="0"/>
          </a:p>
        </p:txBody>
      </p:sp>
      <p:sp>
        <p:nvSpPr>
          <p:cNvPr id="4" name="Rectangle 3">
            <a:extLst>
              <a:ext uri="{FF2B5EF4-FFF2-40B4-BE49-F238E27FC236}">
                <a16:creationId xmlns:a16="http://schemas.microsoft.com/office/drawing/2014/main" id="{75073B4E-836E-174E-9118-583A2537EEF1}"/>
              </a:ext>
            </a:extLst>
          </p:cNvPr>
          <p:cNvSpPr/>
          <p:nvPr/>
        </p:nvSpPr>
        <p:spPr>
          <a:xfrm>
            <a:off x="4716016" y="2713484"/>
            <a:ext cx="4320480" cy="2800767"/>
          </a:xfrm>
          <a:prstGeom prst="rect">
            <a:avLst/>
          </a:prstGeom>
          <a:ln>
            <a:solidFill>
              <a:schemeClr val="bg1"/>
            </a:solidFill>
          </a:ln>
        </p:spPr>
        <p:txBody>
          <a:bodyPr wrap="square">
            <a:spAutoFit/>
          </a:bodyPr>
          <a:lstStyle/>
          <a:p>
            <a:pPr marL="609600" indent="-609600">
              <a:spcBef>
                <a:spcPts val="1200"/>
              </a:spcBef>
              <a:spcAft>
                <a:spcPts val="0"/>
              </a:spcAft>
              <a:tabLst>
                <a:tab pos="127000" algn="r"/>
                <a:tab pos="254000" algn="l"/>
              </a:tabLst>
            </a:pPr>
            <a:r>
              <a:rPr lang="en-AU" sz="2200" b="1" baseline="30000" dirty="0">
                <a:solidFill>
                  <a:schemeClr val="bg1"/>
                </a:solidFill>
                <a:latin typeface="Comic Sans MS" panose="030F0902030302020204" pitchFamily="66" charset="0"/>
                <a:ea typeface="Times New Roman" panose="02020603050405020304" pitchFamily="18" charset="0"/>
              </a:rPr>
              <a:t>Proverbs 3:9 </a:t>
            </a:r>
            <a:r>
              <a:rPr lang="en-AU" sz="2200" dirty="0">
                <a:solidFill>
                  <a:schemeClr val="bg1"/>
                </a:solidFill>
                <a:latin typeface="Comic Sans MS" panose="030F0902030302020204" pitchFamily="66" charset="0"/>
                <a:ea typeface="Times New Roman" panose="02020603050405020304" pitchFamily="18" charset="0"/>
              </a:rPr>
              <a:t>Honour the </a:t>
            </a:r>
            <a:r>
              <a:rPr lang="en-AU" sz="2200" cap="small" dirty="0">
                <a:solidFill>
                  <a:schemeClr val="bg1"/>
                </a:solidFill>
                <a:latin typeface="Comic Sans MS" panose="030F0902030302020204" pitchFamily="66" charset="0"/>
                <a:ea typeface="Times New Roman" panose="02020603050405020304" pitchFamily="18" charset="0"/>
              </a:rPr>
              <a:t>Lord</a:t>
            </a:r>
            <a:r>
              <a:rPr lang="en-AU" sz="2200" dirty="0">
                <a:solidFill>
                  <a:schemeClr val="bg1"/>
                </a:solidFill>
                <a:latin typeface="Comic Sans MS" panose="030F0902030302020204" pitchFamily="66" charset="0"/>
                <a:ea typeface="Times New Roman" panose="02020603050405020304" pitchFamily="18" charset="0"/>
              </a:rPr>
              <a:t> with your wealth </a:t>
            </a:r>
            <a:endParaRPr lang="en-AU" sz="2200" dirty="0">
              <a:solidFill>
                <a:schemeClr val="bg1"/>
              </a:solidFill>
              <a:latin typeface="Times New Roman" panose="02020603050405020304" pitchFamily="18" charset="0"/>
              <a:ea typeface="Times New Roman" panose="02020603050405020304" pitchFamily="18" charset="0"/>
            </a:endParaRPr>
          </a:p>
          <a:p>
            <a:pPr marL="609600" indent="-203200">
              <a:spcAft>
                <a:spcPts val="0"/>
              </a:spcAft>
            </a:pPr>
            <a:r>
              <a:rPr lang="en-AU" sz="2200" dirty="0">
                <a:solidFill>
                  <a:schemeClr val="bg1"/>
                </a:solidFill>
                <a:latin typeface="Comic Sans MS" panose="030F0902030302020204" pitchFamily="66" charset="0"/>
                <a:ea typeface="Times New Roman" panose="02020603050405020304" pitchFamily="18" charset="0"/>
              </a:rPr>
              <a:t>and with the firstfruits of all your produce; </a:t>
            </a:r>
            <a:endParaRPr lang="en-AU" sz="2200" dirty="0">
              <a:solidFill>
                <a:schemeClr val="bg1"/>
              </a:solidFill>
              <a:latin typeface="Times New Roman" panose="02020603050405020304" pitchFamily="18" charset="0"/>
              <a:ea typeface="Times New Roman" panose="02020603050405020304" pitchFamily="18" charset="0"/>
            </a:endParaRPr>
          </a:p>
          <a:p>
            <a:pPr marL="609600" indent="-609600">
              <a:spcAft>
                <a:spcPts val="0"/>
              </a:spcAft>
              <a:tabLst>
                <a:tab pos="127000" algn="r"/>
                <a:tab pos="254000" algn="l"/>
              </a:tabLst>
            </a:pPr>
            <a:r>
              <a:rPr lang="en-AU" sz="2200" dirty="0">
                <a:solidFill>
                  <a:schemeClr val="bg1"/>
                </a:solidFill>
                <a:latin typeface="Comic Sans MS" panose="030F0902030302020204" pitchFamily="66" charset="0"/>
                <a:ea typeface="Times New Roman" panose="02020603050405020304" pitchFamily="18" charset="0"/>
              </a:rPr>
              <a:t>	</a:t>
            </a:r>
            <a:r>
              <a:rPr lang="en-AU" sz="2200" b="1" baseline="30000" dirty="0">
                <a:solidFill>
                  <a:schemeClr val="bg1"/>
                </a:solidFill>
                <a:latin typeface="Comic Sans MS" panose="030F0902030302020204" pitchFamily="66" charset="0"/>
                <a:ea typeface="Times New Roman" panose="02020603050405020304" pitchFamily="18" charset="0"/>
              </a:rPr>
              <a:t>10 </a:t>
            </a:r>
            <a:r>
              <a:rPr lang="en-AU" sz="2200" dirty="0">
                <a:solidFill>
                  <a:schemeClr val="bg1"/>
                </a:solidFill>
                <a:latin typeface="Comic Sans MS" panose="030F0902030302020204" pitchFamily="66" charset="0"/>
                <a:ea typeface="Times New Roman" panose="02020603050405020304" pitchFamily="18" charset="0"/>
              </a:rPr>
              <a:t>	then your barns will be filled with plenty, </a:t>
            </a:r>
            <a:endParaRPr lang="en-AU" sz="2200" dirty="0">
              <a:solidFill>
                <a:schemeClr val="bg1"/>
              </a:solidFill>
              <a:latin typeface="Times New Roman" panose="02020603050405020304" pitchFamily="18" charset="0"/>
              <a:ea typeface="Times New Roman" panose="02020603050405020304" pitchFamily="18" charset="0"/>
            </a:endParaRPr>
          </a:p>
          <a:p>
            <a:r>
              <a:rPr lang="en-AU" sz="2200" dirty="0">
                <a:solidFill>
                  <a:schemeClr val="bg1"/>
                </a:solidFill>
                <a:latin typeface="Comic Sans MS" panose="030F0902030302020204" pitchFamily="66" charset="0"/>
                <a:ea typeface="Times New Roman" panose="02020603050405020304" pitchFamily="18" charset="0"/>
                <a:cs typeface="Times New Roman" panose="02020603050405020304" pitchFamily="18" charset="0"/>
              </a:rPr>
              <a:t>and your vats will be bursting with wine.</a:t>
            </a:r>
            <a:r>
              <a:rPr lang="en-AU" sz="2200" dirty="0">
                <a:solidFill>
                  <a:schemeClr val="bg1"/>
                </a:solidFill>
              </a:rPr>
              <a:t> </a:t>
            </a:r>
          </a:p>
        </p:txBody>
      </p:sp>
    </p:spTree>
    <p:extLst>
      <p:ext uri="{BB962C8B-B14F-4D97-AF65-F5344CB8AC3E}">
        <p14:creationId xmlns:p14="http://schemas.microsoft.com/office/powerpoint/2010/main" val="33540346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2F49C26D-10DE-464D-BC4A-3C5485579F39}"/>
              </a:ext>
            </a:extLst>
          </p:cNvPr>
          <p:cNvSpPr txBox="1"/>
          <p:nvPr/>
        </p:nvSpPr>
        <p:spPr>
          <a:xfrm>
            <a:off x="14378" y="18090"/>
            <a:ext cx="9115244" cy="461665"/>
          </a:xfrm>
          <a:prstGeom prst="rect">
            <a:avLst/>
          </a:prstGeom>
          <a:noFill/>
        </p:spPr>
        <p:txBody>
          <a:bodyPr wrap="square" rtlCol="0">
            <a:spAutoFit/>
          </a:bodyPr>
          <a:lstStyle/>
          <a:p>
            <a:pPr algn="ctr"/>
            <a:r>
              <a:rPr lang="en-AU" sz="2400" dirty="0">
                <a:solidFill>
                  <a:srgbClr val="FFFF00"/>
                </a:solidFill>
                <a:latin typeface="Times New Roman" panose="02020603050405020304" pitchFamily="18" charset="0"/>
                <a:cs typeface="Times New Roman" panose="02020603050405020304" pitchFamily="18" charset="0"/>
              </a:rPr>
              <a:t>Giving  Generously</a:t>
            </a:r>
          </a:p>
        </p:txBody>
      </p:sp>
      <p:sp>
        <p:nvSpPr>
          <p:cNvPr id="8" name="TextBox 7">
            <a:extLst>
              <a:ext uri="{FF2B5EF4-FFF2-40B4-BE49-F238E27FC236}">
                <a16:creationId xmlns:a16="http://schemas.microsoft.com/office/drawing/2014/main" id="{0F87E6CB-0485-2840-B780-90797999B614}"/>
              </a:ext>
            </a:extLst>
          </p:cNvPr>
          <p:cNvSpPr txBox="1"/>
          <p:nvPr/>
        </p:nvSpPr>
        <p:spPr>
          <a:xfrm>
            <a:off x="-1823" y="380356"/>
            <a:ext cx="9144000" cy="923330"/>
          </a:xfrm>
          <a:prstGeom prst="rect">
            <a:avLst/>
          </a:prstGeom>
          <a:noFill/>
          <a:ln>
            <a:noFill/>
          </a:ln>
        </p:spPr>
        <p:txBody>
          <a:bodyPr wrap="square" rtlCol="0">
            <a:spAutoFit/>
          </a:bodyPr>
          <a:lstStyle/>
          <a:p>
            <a:pPr marL="133350" indent="-133350">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The Scriptures have a lot to say about money and what we do with it – Giving Generously</a:t>
            </a:r>
          </a:p>
          <a:p>
            <a:pPr marL="133350" indent="-133350">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Paul had a great love and concern for the Christians in Jerusalem (persecuted and poor)</a:t>
            </a:r>
          </a:p>
          <a:p>
            <a:pPr marL="133350" indent="-133350">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The Corinthian church had (a year earlier) agreed to help, but the collection had stalled</a:t>
            </a:r>
          </a:p>
        </p:txBody>
      </p:sp>
    </p:spTree>
    <p:extLst>
      <p:ext uri="{BB962C8B-B14F-4D97-AF65-F5344CB8AC3E}">
        <p14:creationId xmlns:p14="http://schemas.microsoft.com/office/powerpoint/2010/main" val="30337449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uiExpand="1"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2F49C26D-10DE-464D-BC4A-3C5485579F39}"/>
              </a:ext>
            </a:extLst>
          </p:cNvPr>
          <p:cNvSpPr txBox="1"/>
          <p:nvPr/>
        </p:nvSpPr>
        <p:spPr>
          <a:xfrm>
            <a:off x="-8125" y="787804"/>
            <a:ext cx="9115244" cy="461665"/>
          </a:xfrm>
          <a:prstGeom prst="rect">
            <a:avLst/>
          </a:prstGeom>
          <a:noFill/>
        </p:spPr>
        <p:txBody>
          <a:bodyPr wrap="square" rtlCol="0">
            <a:spAutoFit/>
          </a:bodyPr>
          <a:lstStyle/>
          <a:p>
            <a:pPr algn="ctr"/>
            <a:r>
              <a:rPr lang="en-AU" sz="2400" dirty="0">
                <a:solidFill>
                  <a:srgbClr val="FFFF00"/>
                </a:solidFill>
                <a:latin typeface="Times New Roman" panose="02020603050405020304" pitchFamily="18" charset="0"/>
                <a:cs typeface="Times New Roman" panose="02020603050405020304" pitchFamily="18" charset="0"/>
              </a:rPr>
              <a:t>Christians Giving  Generously to help other Christians</a:t>
            </a:r>
          </a:p>
        </p:txBody>
      </p:sp>
      <p:sp>
        <p:nvSpPr>
          <p:cNvPr id="8" name="TextBox 7">
            <a:extLst>
              <a:ext uri="{FF2B5EF4-FFF2-40B4-BE49-F238E27FC236}">
                <a16:creationId xmlns:a16="http://schemas.microsoft.com/office/drawing/2014/main" id="{0F87E6CB-0485-2840-B780-90797999B614}"/>
              </a:ext>
            </a:extLst>
          </p:cNvPr>
          <p:cNvSpPr txBox="1"/>
          <p:nvPr/>
        </p:nvSpPr>
        <p:spPr>
          <a:xfrm>
            <a:off x="7647" y="4243"/>
            <a:ext cx="9144000" cy="923330"/>
          </a:xfrm>
          <a:prstGeom prst="rect">
            <a:avLst/>
          </a:prstGeom>
          <a:noFill/>
          <a:ln>
            <a:noFill/>
          </a:ln>
        </p:spPr>
        <p:txBody>
          <a:bodyPr wrap="square" rtlCol="0">
            <a:spAutoFit/>
          </a:bodyPr>
          <a:lstStyle/>
          <a:p>
            <a:pPr marL="133350" indent="-133350">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The Scriptures have a lot to say about money and what we do with it – Giving Generously</a:t>
            </a:r>
          </a:p>
          <a:p>
            <a:pPr marL="133350" indent="-133350">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Paul had a great love and concern for the Christians in Jerusalem (persecuted and poor)</a:t>
            </a:r>
          </a:p>
          <a:p>
            <a:pPr marL="133350" indent="-133350">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The Corinthian church had (a year earlier) agreed to help, but the collection had stalled</a:t>
            </a:r>
          </a:p>
        </p:txBody>
      </p:sp>
      <p:sp>
        <p:nvSpPr>
          <p:cNvPr id="12" name="Rectangle 11">
            <a:extLst>
              <a:ext uri="{FF2B5EF4-FFF2-40B4-BE49-F238E27FC236}">
                <a16:creationId xmlns:a16="http://schemas.microsoft.com/office/drawing/2014/main" id="{0EE577BD-91FF-4A4D-AD17-1C8323B44BCC}"/>
              </a:ext>
            </a:extLst>
          </p:cNvPr>
          <p:cNvSpPr/>
          <p:nvPr/>
        </p:nvSpPr>
        <p:spPr>
          <a:xfrm>
            <a:off x="0" y="3004268"/>
            <a:ext cx="9133837" cy="1200329"/>
          </a:xfrm>
          <a:prstGeom prst="rect">
            <a:avLst/>
          </a:prstGeom>
          <a:solidFill>
            <a:schemeClr val="bg1"/>
          </a:solidFill>
        </p:spPr>
        <p:txBody>
          <a:bodyPr wrap="square">
            <a:spAutoFit/>
          </a:bodyPr>
          <a:lstStyle/>
          <a:p>
            <a:pPr>
              <a:spcAft>
                <a:spcPts val="0"/>
              </a:spcAft>
            </a:pPr>
            <a:r>
              <a:rPr lang="en-AU" b="1" baseline="30000" dirty="0">
                <a:latin typeface="Comic Sans MS" panose="030F0902030302020204" pitchFamily="66" charset="0"/>
                <a:ea typeface="Arial" panose="020B0604020202020204" pitchFamily="34" charset="0"/>
              </a:rPr>
              <a:t>3 </a:t>
            </a:r>
            <a:r>
              <a:rPr lang="en-AU" dirty="0">
                <a:latin typeface="Comic Sans MS" panose="030F0902030302020204" pitchFamily="66" charset="0"/>
                <a:ea typeface="Arial" panose="020B0604020202020204" pitchFamily="34" charset="0"/>
              </a:rPr>
              <a:t>For they gave according to their means, as I can testify, and beyond their means, of their own accord, </a:t>
            </a:r>
            <a:r>
              <a:rPr lang="en-AU" b="1" baseline="30000" dirty="0">
                <a:latin typeface="Comic Sans MS" panose="030F0902030302020204" pitchFamily="66" charset="0"/>
                <a:ea typeface="Arial" panose="020B0604020202020204" pitchFamily="34" charset="0"/>
              </a:rPr>
              <a:t>4 </a:t>
            </a:r>
            <a:r>
              <a:rPr lang="en-AU" dirty="0">
                <a:latin typeface="Comic Sans MS" panose="030F0902030302020204" pitchFamily="66" charset="0"/>
                <a:ea typeface="Arial" panose="020B0604020202020204" pitchFamily="34" charset="0"/>
              </a:rPr>
              <a:t>begging us earnestly for the favour of taking part in the relief of the saints —  </a:t>
            </a:r>
            <a:r>
              <a:rPr lang="en-AU" b="1" baseline="30000" dirty="0">
                <a:latin typeface="Comic Sans MS" panose="030F0902030302020204" pitchFamily="66" charset="0"/>
                <a:ea typeface="Arial" panose="020B0604020202020204" pitchFamily="34" charset="0"/>
              </a:rPr>
              <a:t>5 </a:t>
            </a:r>
            <a:r>
              <a:rPr lang="en-AU" dirty="0">
                <a:latin typeface="Comic Sans MS" panose="030F0902030302020204" pitchFamily="66" charset="0"/>
                <a:ea typeface="Arial" panose="020B0604020202020204" pitchFamily="34" charset="0"/>
              </a:rPr>
              <a:t>and this, not as we expected, but they gave themselves first to the Lord and then by the will of God to us.</a:t>
            </a:r>
            <a:endParaRPr lang="en-AU" dirty="0">
              <a:latin typeface="Comic Sans MS" panose="030F0902030302020204" pitchFamily="66" charset="0"/>
              <a:ea typeface="Times New Roman" panose="02020603050405020304" pitchFamily="18" charset="0"/>
            </a:endParaRPr>
          </a:p>
        </p:txBody>
      </p:sp>
      <p:sp>
        <p:nvSpPr>
          <p:cNvPr id="13" name="TextBox 12">
            <a:extLst>
              <a:ext uri="{FF2B5EF4-FFF2-40B4-BE49-F238E27FC236}">
                <a16:creationId xmlns:a16="http://schemas.microsoft.com/office/drawing/2014/main" id="{E22CC009-8985-4D49-A8AF-B3944CE18B25}"/>
              </a:ext>
            </a:extLst>
          </p:cNvPr>
          <p:cNvSpPr txBox="1"/>
          <p:nvPr/>
        </p:nvSpPr>
        <p:spPr>
          <a:xfrm>
            <a:off x="1115616" y="2330223"/>
            <a:ext cx="6264696" cy="707886"/>
          </a:xfrm>
          <a:prstGeom prst="rect">
            <a:avLst/>
          </a:prstGeom>
          <a:noFill/>
        </p:spPr>
        <p:txBody>
          <a:bodyPr wrap="square" rtlCol="0">
            <a:spAutoFit/>
          </a:bodyPr>
          <a:lstStyle/>
          <a:p>
            <a:pPr algn="ctr"/>
            <a:r>
              <a:rPr lang="en-AU" sz="2000" dirty="0">
                <a:solidFill>
                  <a:srgbClr val="FFFF00"/>
                </a:solidFill>
                <a:latin typeface="Times New Roman" panose="02020603050405020304" pitchFamily="18" charset="0"/>
                <a:cs typeface="Times New Roman" panose="02020603050405020304" pitchFamily="18" charset="0"/>
              </a:rPr>
              <a:t>If generosity isn’t part of our character, there is something seriously deficient in our relationship with God</a:t>
            </a:r>
          </a:p>
        </p:txBody>
      </p:sp>
      <p:sp>
        <p:nvSpPr>
          <p:cNvPr id="14" name="TextBox 13">
            <a:extLst>
              <a:ext uri="{FF2B5EF4-FFF2-40B4-BE49-F238E27FC236}">
                <a16:creationId xmlns:a16="http://schemas.microsoft.com/office/drawing/2014/main" id="{97D25F6E-396A-F943-851C-FE9206903638}"/>
              </a:ext>
            </a:extLst>
          </p:cNvPr>
          <p:cNvSpPr txBox="1"/>
          <p:nvPr/>
        </p:nvSpPr>
        <p:spPr>
          <a:xfrm>
            <a:off x="7647" y="1116789"/>
            <a:ext cx="9136353" cy="646331"/>
          </a:xfrm>
          <a:prstGeom prst="rect">
            <a:avLst/>
          </a:prstGeom>
          <a:noFill/>
          <a:ln>
            <a:noFill/>
          </a:ln>
        </p:spPr>
        <p:txBody>
          <a:bodyPr wrap="square" rtlCol="0">
            <a:spAutoFit/>
          </a:bodyPr>
          <a:lstStyle/>
          <a:p>
            <a:r>
              <a:rPr lang="en-AU" u="sng" dirty="0">
                <a:solidFill>
                  <a:schemeClr val="bg1"/>
                </a:solidFill>
                <a:latin typeface="Times New Roman" panose="02020603050405020304" pitchFamily="18" charset="0"/>
                <a:cs typeface="Times New Roman" panose="02020603050405020304" pitchFamily="18" charset="0"/>
              </a:rPr>
              <a:t>Some people give to:</a:t>
            </a:r>
            <a:r>
              <a:rPr lang="en-AU" dirty="0">
                <a:solidFill>
                  <a:schemeClr val="bg1"/>
                </a:solidFill>
                <a:latin typeface="Times New Roman" panose="02020603050405020304" pitchFamily="18" charset="0"/>
                <a:cs typeface="Times New Roman" panose="02020603050405020304" pitchFamily="18" charset="0"/>
              </a:rPr>
              <a:t>  Make a difference;  Leave a legacy;  Feel good;  Be a part of something bigger;  relieve guilt....   </a:t>
            </a:r>
            <a:endParaRPr lang="en-AU" dirty="0">
              <a:solidFill>
                <a:srgbClr val="FFFF00"/>
              </a:solidFill>
              <a:latin typeface="Times New Roman" panose="02020603050405020304" pitchFamily="18" charset="0"/>
              <a:cs typeface="Times New Roman" panose="02020603050405020304" pitchFamily="18" charset="0"/>
            </a:endParaRPr>
          </a:p>
        </p:txBody>
      </p:sp>
      <p:sp>
        <p:nvSpPr>
          <p:cNvPr id="16" name="TextBox 15">
            <a:extLst>
              <a:ext uri="{FF2B5EF4-FFF2-40B4-BE49-F238E27FC236}">
                <a16:creationId xmlns:a16="http://schemas.microsoft.com/office/drawing/2014/main" id="{B4885AC5-DE88-FE41-B8DD-9F7F0E2D196C}"/>
              </a:ext>
            </a:extLst>
          </p:cNvPr>
          <p:cNvSpPr txBox="1"/>
          <p:nvPr/>
        </p:nvSpPr>
        <p:spPr>
          <a:xfrm>
            <a:off x="103561" y="1719098"/>
            <a:ext cx="8788919" cy="646331"/>
          </a:xfrm>
          <a:prstGeom prst="rect">
            <a:avLst/>
          </a:prstGeom>
          <a:noFill/>
          <a:ln>
            <a:solidFill>
              <a:schemeClr val="bg1"/>
            </a:solidFill>
          </a:ln>
        </p:spPr>
        <p:txBody>
          <a:bodyPr wrap="square" rtlCol="0">
            <a:spAutoFit/>
          </a:bodyPr>
          <a:lstStyle>
            <a:defPPr>
              <a:defRPr lang="en-AU"/>
            </a:defPPr>
            <a:lvl1pPr marL="133350" indent="-133350">
              <a:buFont typeface="Arial" panose="020B0604020202020204" pitchFamily="34" charset="0"/>
              <a:buChar char="•"/>
              <a:defRPr>
                <a:solidFill>
                  <a:schemeClr val="bg1"/>
                </a:solidFill>
                <a:latin typeface="Times New Roman" panose="02020603050405020304" pitchFamily="18" charset="0"/>
                <a:cs typeface="Times New Roman" panose="02020603050405020304" pitchFamily="18" charset="0"/>
              </a:defRPr>
            </a:lvl1pPr>
          </a:lstStyle>
          <a:p>
            <a:pPr marL="0" indent="0">
              <a:buNone/>
            </a:pPr>
            <a:r>
              <a:rPr lang="en-AU" dirty="0"/>
              <a:t>The example of the Macedonian church:</a:t>
            </a:r>
          </a:p>
          <a:p>
            <a:pPr marL="714375" indent="0">
              <a:buNone/>
            </a:pPr>
            <a:r>
              <a:rPr lang="en-AU" dirty="0"/>
              <a:t>severe persecution </a:t>
            </a:r>
            <a:r>
              <a:rPr lang="en-AU" dirty="0">
                <a:solidFill>
                  <a:srgbClr val="FFFF00"/>
                </a:solidFill>
              </a:rPr>
              <a:t>but</a:t>
            </a:r>
            <a:r>
              <a:rPr lang="en-AU" dirty="0"/>
              <a:t> abundant joy              extreme poverty </a:t>
            </a:r>
            <a:r>
              <a:rPr lang="en-AU" dirty="0">
                <a:solidFill>
                  <a:srgbClr val="FFFF00"/>
                </a:solidFill>
              </a:rPr>
              <a:t>but</a:t>
            </a:r>
            <a:r>
              <a:rPr lang="en-AU" dirty="0"/>
              <a:t> wealth of generosity</a:t>
            </a:r>
          </a:p>
        </p:txBody>
      </p:sp>
      <p:sp>
        <p:nvSpPr>
          <p:cNvPr id="17" name="TextBox 16">
            <a:extLst>
              <a:ext uri="{FF2B5EF4-FFF2-40B4-BE49-F238E27FC236}">
                <a16:creationId xmlns:a16="http://schemas.microsoft.com/office/drawing/2014/main" id="{B1BB4176-2BE9-D148-8ECF-71B2A084E7A1}"/>
              </a:ext>
            </a:extLst>
          </p:cNvPr>
          <p:cNvSpPr txBox="1"/>
          <p:nvPr/>
        </p:nvSpPr>
        <p:spPr>
          <a:xfrm>
            <a:off x="2267744" y="1369603"/>
            <a:ext cx="6772695" cy="369332"/>
          </a:xfrm>
          <a:prstGeom prst="rect">
            <a:avLst/>
          </a:prstGeom>
          <a:noFill/>
          <a:ln>
            <a:noFill/>
          </a:ln>
        </p:spPr>
        <p:txBody>
          <a:bodyPr wrap="square" rtlCol="0">
            <a:spAutoFit/>
          </a:bodyPr>
          <a:lstStyle/>
          <a:p>
            <a:r>
              <a:rPr lang="en-AU" dirty="0">
                <a:solidFill>
                  <a:srgbClr val="FFFF00"/>
                </a:solidFill>
                <a:latin typeface="Times New Roman" panose="02020603050405020304" pitchFamily="18" charset="0"/>
                <a:cs typeface="Times New Roman" panose="02020603050405020304" pitchFamily="18" charset="0"/>
              </a:rPr>
              <a:t>Christians give as an expression of the Grace of God (Charis / Charity)</a:t>
            </a:r>
          </a:p>
        </p:txBody>
      </p:sp>
      <p:sp>
        <p:nvSpPr>
          <p:cNvPr id="20" name="TextBox 19">
            <a:extLst>
              <a:ext uri="{FF2B5EF4-FFF2-40B4-BE49-F238E27FC236}">
                <a16:creationId xmlns:a16="http://schemas.microsoft.com/office/drawing/2014/main" id="{7549781E-63BF-B14A-80CF-0EA3139BD7B0}"/>
              </a:ext>
            </a:extLst>
          </p:cNvPr>
          <p:cNvSpPr txBox="1"/>
          <p:nvPr/>
        </p:nvSpPr>
        <p:spPr>
          <a:xfrm>
            <a:off x="3951460" y="1780862"/>
            <a:ext cx="2298280" cy="276999"/>
          </a:xfrm>
          <a:prstGeom prst="rect">
            <a:avLst/>
          </a:prstGeom>
          <a:solidFill>
            <a:schemeClr val="bg1"/>
          </a:solidFill>
        </p:spPr>
        <p:txBody>
          <a:bodyPr wrap="square" lIns="36000" tIns="0" rIns="36000" bIns="0" rtlCol="0">
            <a:spAutoFit/>
          </a:bodyPr>
          <a:lstStyle/>
          <a:p>
            <a:pPr algn="ctr"/>
            <a:r>
              <a:rPr lang="en-AU" dirty="0">
                <a:latin typeface="Times New Roman" panose="02020603050405020304" pitchFamily="18" charset="0"/>
                <a:cs typeface="Times New Roman" panose="02020603050405020304" pitchFamily="18" charset="0"/>
              </a:rPr>
              <a:t>They </a:t>
            </a:r>
            <a:r>
              <a:rPr lang="en-AU" b="1" dirty="0">
                <a:latin typeface="Times New Roman" panose="02020603050405020304" pitchFamily="18" charset="0"/>
                <a:cs typeface="Times New Roman" panose="02020603050405020304" pitchFamily="18" charset="0"/>
              </a:rPr>
              <a:t>wanted</a:t>
            </a:r>
            <a:r>
              <a:rPr lang="en-AU" dirty="0">
                <a:latin typeface="Times New Roman" panose="02020603050405020304" pitchFamily="18" charset="0"/>
                <a:cs typeface="Times New Roman" panose="02020603050405020304" pitchFamily="18" charset="0"/>
              </a:rPr>
              <a:t> to give</a:t>
            </a:r>
          </a:p>
        </p:txBody>
      </p:sp>
      <p:sp>
        <p:nvSpPr>
          <p:cNvPr id="21" name="TextBox 20">
            <a:extLst>
              <a:ext uri="{FF2B5EF4-FFF2-40B4-BE49-F238E27FC236}">
                <a16:creationId xmlns:a16="http://schemas.microsoft.com/office/drawing/2014/main" id="{20560D58-D5C2-144C-9D03-CC8039620124}"/>
              </a:ext>
            </a:extLst>
          </p:cNvPr>
          <p:cNvSpPr txBox="1"/>
          <p:nvPr/>
        </p:nvSpPr>
        <p:spPr>
          <a:xfrm>
            <a:off x="13623" y="4217655"/>
            <a:ext cx="9144000" cy="646331"/>
          </a:xfrm>
          <a:prstGeom prst="rect">
            <a:avLst/>
          </a:prstGeom>
          <a:noFill/>
          <a:ln>
            <a:noFill/>
          </a:ln>
        </p:spPr>
        <p:txBody>
          <a:bodyPr wrap="square" rtlCol="0">
            <a:spAutoFit/>
          </a:bodyPr>
          <a:lstStyle/>
          <a:p>
            <a:pPr marL="133350" indent="-133350">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They gave generously because they had already given themselves to Jesus</a:t>
            </a:r>
          </a:p>
          <a:p>
            <a:pPr marL="133350" indent="-133350">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If I find it hard to give, have I truly given myself to Christ?</a:t>
            </a:r>
          </a:p>
        </p:txBody>
      </p:sp>
    </p:spTree>
    <p:extLst>
      <p:ext uri="{BB962C8B-B14F-4D97-AF65-F5344CB8AC3E}">
        <p14:creationId xmlns:p14="http://schemas.microsoft.com/office/powerpoint/2010/main" val="2981653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0"/>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2"/>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21">
                                            <p:txEl>
                                              <p:pRg st="0" end="0"/>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21">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3" grpId="0"/>
      <p:bldP spid="16" grpId="0" uiExpand="1" animBg="1"/>
      <p:bldP spid="17" grpId="0"/>
      <p:bldP spid="20" grpId="0" animBg="1"/>
      <p:bldP spid="21"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2F49C26D-10DE-464D-BC4A-3C5485579F39}"/>
              </a:ext>
            </a:extLst>
          </p:cNvPr>
          <p:cNvSpPr txBox="1"/>
          <p:nvPr/>
        </p:nvSpPr>
        <p:spPr>
          <a:xfrm>
            <a:off x="18593" y="-27718"/>
            <a:ext cx="9115244" cy="461665"/>
          </a:xfrm>
          <a:prstGeom prst="rect">
            <a:avLst/>
          </a:prstGeom>
          <a:noFill/>
        </p:spPr>
        <p:txBody>
          <a:bodyPr wrap="square" rtlCol="0">
            <a:spAutoFit/>
          </a:bodyPr>
          <a:lstStyle/>
          <a:p>
            <a:pPr algn="ctr"/>
            <a:r>
              <a:rPr lang="en-AU" sz="2400" dirty="0">
                <a:solidFill>
                  <a:srgbClr val="FFFF00"/>
                </a:solidFill>
                <a:latin typeface="Times New Roman" panose="02020603050405020304" pitchFamily="18" charset="0"/>
                <a:cs typeface="Times New Roman" panose="02020603050405020304" pitchFamily="18" charset="0"/>
              </a:rPr>
              <a:t>Christians Giving  Generously to help other Christians</a:t>
            </a:r>
          </a:p>
        </p:txBody>
      </p:sp>
      <p:sp>
        <p:nvSpPr>
          <p:cNvPr id="12" name="Rectangle 11">
            <a:extLst>
              <a:ext uri="{FF2B5EF4-FFF2-40B4-BE49-F238E27FC236}">
                <a16:creationId xmlns:a16="http://schemas.microsoft.com/office/drawing/2014/main" id="{0EE577BD-91FF-4A4D-AD17-1C8323B44BCC}"/>
              </a:ext>
            </a:extLst>
          </p:cNvPr>
          <p:cNvSpPr/>
          <p:nvPr/>
        </p:nvSpPr>
        <p:spPr>
          <a:xfrm>
            <a:off x="-702" y="4514671"/>
            <a:ext cx="9133837" cy="646331"/>
          </a:xfrm>
          <a:prstGeom prst="rect">
            <a:avLst/>
          </a:prstGeom>
          <a:solidFill>
            <a:schemeClr val="bg1"/>
          </a:solidFill>
        </p:spPr>
        <p:txBody>
          <a:bodyPr wrap="square">
            <a:spAutoFit/>
          </a:bodyPr>
          <a:lstStyle/>
          <a:p>
            <a:pPr>
              <a:spcAft>
                <a:spcPts val="0"/>
              </a:spcAft>
            </a:pPr>
            <a:r>
              <a:rPr lang="en-AU" b="1" baseline="30000" dirty="0">
                <a:latin typeface="Comic Sans MS" panose="030F0902030302020204" pitchFamily="66" charset="0"/>
              </a:rPr>
              <a:t>9 </a:t>
            </a:r>
            <a:r>
              <a:rPr lang="en-AU" dirty="0">
                <a:latin typeface="Comic Sans MS" panose="030F0902030302020204" pitchFamily="66" charset="0"/>
              </a:rPr>
              <a:t>For you know the grace of our Lord Jesus Christ, that though he was rich, yet for your sake he became poor, so that you by his poverty might become rich.</a:t>
            </a:r>
            <a:endParaRPr lang="en-AU" dirty="0">
              <a:latin typeface="Comic Sans MS" panose="030F0902030302020204" pitchFamily="66" charset="0"/>
              <a:ea typeface="Times New Roman" panose="02020603050405020304" pitchFamily="18" charset="0"/>
            </a:endParaRPr>
          </a:p>
        </p:txBody>
      </p:sp>
      <p:sp>
        <p:nvSpPr>
          <p:cNvPr id="13" name="TextBox 12">
            <a:extLst>
              <a:ext uri="{FF2B5EF4-FFF2-40B4-BE49-F238E27FC236}">
                <a16:creationId xmlns:a16="http://schemas.microsoft.com/office/drawing/2014/main" id="{E22CC009-8985-4D49-A8AF-B3944CE18B25}"/>
              </a:ext>
            </a:extLst>
          </p:cNvPr>
          <p:cNvSpPr txBox="1"/>
          <p:nvPr/>
        </p:nvSpPr>
        <p:spPr>
          <a:xfrm>
            <a:off x="1119559" y="1284279"/>
            <a:ext cx="6264696" cy="707886"/>
          </a:xfrm>
          <a:prstGeom prst="rect">
            <a:avLst/>
          </a:prstGeom>
          <a:noFill/>
        </p:spPr>
        <p:txBody>
          <a:bodyPr wrap="square" rtlCol="0">
            <a:spAutoFit/>
          </a:bodyPr>
          <a:lstStyle/>
          <a:p>
            <a:pPr algn="ctr"/>
            <a:r>
              <a:rPr lang="en-AU" sz="2000" dirty="0">
                <a:solidFill>
                  <a:srgbClr val="FFFF00"/>
                </a:solidFill>
                <a:latin typeface="Times New Roman" panose="02020603050405020304" pitchFamily="18" charset="0"/>
                <a:cs typeface="Times New Roman" panose="02020603050405020304" pitchFamily="18" charset="0"/>
              </a:rPr>
              <a:t>If generosity isn’t part of our character, there is something seriously deficient in our relationship with God</a:t>
            </a:r>
          </a:p>
        </p:txBody>
      </p:sp>
      <p:sp>
        <p:nvSpPr>
          <p:cNvPr id="16" name="TextBox 15">
            <a:extLst>
              <a:ext uri="{FF2B5EF4-FFF2-40B4-BE49-F238E27FC236}">
                <a16:creationId xmlns:a16="http://schemas.microsoft.com/office/drawing/2014/main" id="{B4885AC5-DE88-FE41-B8DD-9F7F0E2D196C}"/>
              </a:ext>
            </a:extLst>
          </p:cNvPr>
          <p:cNvSpPr txBox="1"/>
          <p:nvPr/>
        </p:nvSpPr>
        <p:spPr>
          <a:xfrm>
            <a:off x="107504" y="673154"/>
            <a:ext cx="8788919" cy="646331"/>
          </a:xfrm>
          <a:prstGeom prst="rect">
            <a:avLst/>
          </a:prstGeom>
          <a:noFill/>
          <a:ln>
            <a:solidFill>
              <a:schemeClr val="bg1"/>
            </a:solidFill>
          </a:ln>
        </p:spPr>
        <p:txBody>
          <a:bodyPr wrap="square" rtlCol="0">
            <a:spAutoFit/>
          </a:bodyPr>
          <a:lstStyle>
            <a:defPPr>
              <a:defRPr lang="en-AU"/>
            </a:defPPr>
            <a:lvl1pPr marL="133350" indent="-133350">
              <a:buFont typeface="Arial" panose="020B0604020202020204" pitchFamily="34" charset="0"/>
              <a:buChar char="•"/>
              <a:defRPr>
                <a:solidFill>
                  <a:schemeClr val="bg1"/>
                </a:solidFill>
                <a:latin typeface="Times New Roman" panose="02020603050405020304" pitchFamily="18" charset="0"/>
                <a:cs typeface="Times New Roman" panose="02020603050405020304" pitchFamily="18" charset="0"/>
              </a:defRPr>
            </a:lvl1pPr>
          </a:lstStyle>
          <a:p>
            <a:pPr marL="0" indent="0">
              <a:buNone/>
            </a:pPr>
            <a:r>
              <a:rPr lang="en-AU" dirty="0"/>
              <a:t>The example of the Macedonian church:</a:t>
            </a:r>
          </a:p>
          <a:p>
            <a:pPr marL="714375" indent="0">
              <a:buNone/>
            </a:pPr>
            <a:r>
              <a:rPr lang="en-AU" dirty="0"/>
              <a:t>severe persecution </a:t>
            </a:r>
            <a:r>
              <a:rPr lang="en-AU" dirty="0">
                <a:solidFill>
                  <a:srgbClr val="FFFF00"/>
                </a:solidFill>
              </a:rPr>
              <a:t>but</a:t>
            </a:r>
            <a:r>
              <a:rPr lang="en-AU" dirty="0"/>
              <a:t> abundant joy              extreme poverty </a:t>
            </a:r>
            <a:r>
              <a:rPr lang="en-AU" dirty="0">
                <a:solidFill>
                  <a:srgbClr val="FFFF00"/>
                </a:solidFill>
              </a:rPr>
              <a:t>but</a:t>
            </a:r>
            <a:r>
              <a:rPr lang="en-AU" dirty="0"/>
              <a:t> wealth of generosity</a:t>
            </a:r>
          </a:p>
        </p:txBody>
      </p:sp>
      <p:sp>
        <p:nvSpPr>
          <p:cNvPr id="17" name="TextBox 16">
            <a:extLst>
              <a:ext uri="{FF2B5EF4-FFF2-40B4-BE49-F238E27FC236}">
                <a16:creationId xmlns:a16="http://schemas.microsoft.com/office/drawing/2014/main" id="{B1BB4176-2BE9-D148-8ECF-71B2A084E7A1}"/>
              </a:ext>
            </a:extLst>
          </p:cNvPr>
          <p:cNvSpPr txBox="1"/>
          <p:nvPr/>
        </p:nvSpPr>
        <p:spPr>
          <a:xfrm>
            <a:off x="2065343" y="325650"/>
            <a:ext cx="5040560" cy="369332"/>
          </a:xfrm>
          <a:prstGeom prst="rect">
            <a:avLst/>
          </a:prstGeom>
          <a:noFill/>
          <a:ln>
            <a:noFill/>
          </a:ln>
        </p:spPr>
        <p:txBody>
          <a:bodyPr wrap="square" rtlCol="0">
            <a:spAutoFit/>
          </a:bodyPr>
          <a:lstStyle/>
          <a:p>
            <a:r>
              <a:rPr lang="en-AU" dirty="0">
                <a:solidFill>
                  <a:srgbClr val="FFFF00"/>
                </a:solidFill>
                <a:latin typeface="Times New Roman" panose="02020603050405020304" pitchFamily="18" charset="0"/>
                <a:cs typeface="Times New Roman" panose="02020603050405020304" pitchFamily="18" charset="0"/>
              </a:rPr>
              <a:t>an expression of the Grace of God (Charis / Charity)</a:t>
            </a:r>
          </a:p>
        </p:txBody>
      </p:sp>
      <p:sp>
        <p:nvSpPr>
          <p:cNvPr id="20" name="TextBox 19">
            <a:extLst>
              <a:ext uri="{FF2B5EF4-FFF2-40B4-BE49-F238E27FC236}">
                <a16:creationId xmlns:a16="http://schemas.microsoft.com/office/drawing/2014/main" id="{7549781E-63BF-B14A-80CF-0EA3139BD7B0}"/>
              </a:ext>
            </a:extLst>
          </p:cNvPr>
          <p:cNvSpPr txBox="1"/>
          <p:nvPr/>
        </p:nvSpPr>
        <p:spPr>
          <a:xfrm>
            <a:off x="3955403" y="734918"/>
            <a:ext cx="2298280" cy="276999"/>
          </a:xfrm>
          <a:prstGeom prst="rect">
            <a:avLst/>
          </a:prstGeom>
          <a:solidFill>
            <a:schemeClr val="bg1"/>
          </a:solidFill>
        </p:spPr>
        <p:txBody>
          <a:bodyPr wrap="square" lIns="36000" tIns="0" rIns="36000" bIns="0" rtlCol="0">
            <a:spAutoFit/>
          </a:bodyPr>
          <a:lstStyle/>
          <a:p>
            <a:pPr algn="ctr"/>
            <a:r>
              <a:rPr lang="en-AU" dirty="0">
                <a:latin typeface="Times New Roman" panose="02020603050405020304" pitchFamily="18" charset="0"/>
                <a:cs typeface="Times New Roman" panose="02020603050405020304" pitchFamily="18" charset="0"/>
              </a:rPr>
              <a:t>They </a:t>
            </a:r>
            <a:r>
              <a:rPr lang="en-AU" b="1" dirty="0">
                <a:latin typeface="Times New Roman" panose="02020603050405020304" pitchFamily="18" charset="0"/>
                <a:cs typeface="Times New Roman" panose="02020603050405020304" pitchFamily="18" charset="0"/>
              </a:rPr>
              <a:t>wanted</a:t>
            </a:r>
            <a:r>
              <a:rPr lang="en-AU" dirty="0">
                <a:latin typeface="Times New Roman" panose="02020603050405020304" pitchFamily="18" charset="0"/>
                <a:cs typeface="Times New Roman" panose="02020603050405020304" pitchFamily="18" charset="0"/>
              </a:rPr>
              <a:t> to give</a:t>
            </a:r>
          </a:p>
        </p:txBody>
      </p:sp>
      <p:sp>
        <p:nvSpPr>
          <p:cNvPr id="21" name="TextBox 20">
            <a:extLst>
              <a:ext uri="{FF2B5EF4-FFF2-40B4-BE49-F238E27FC236}">
                <a16:creationId xmlns:a16="http://schemas.microsoft.com/office/drawing/2014/main" id="{20560D58-D5C2-144C-9D03-CC8039620124}"/>
              </a:ext>
            </a:extLst>
          </p:cNvPr>
          <p:cNvSpPr txBox="1"/>
          <p:nvPr/>
        </p:nvSpPr>
        <p:spPr>
          <a:xfrm>
            <a:off x="-702" y="1832732"/>
            <a:ext cx="9144000" cy="923330"/>
          </a:xfrm>
          <a:prstGeom prst="rect">
            <a:avLst/>
          </a:prstGeom>
          <a:noFill/>
          <a:ln>
            <a:noFill/>
          </a:ln>
        </p:spPr>
        <p:txBody>
          <a:bodyPr wrap="square" rtlCol="0">
            <a:spAutoFit/>
          </a:bodyPr>
          <a:lstStyle/>
          <a:p>
            <a:pPr marL="133350" indent="-133350">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They gave generously because they had already given themselves to Jesus</a:t>
            </a:r>
          </a:p>
          <a:p>
            <a:pPr marL="133350" indent="-133350">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If I find it hard to give, have I truly given myself to Christ?</a:t>
            </a:r>
          </a:p>
          <a:p>
            <a:pPr marL="133350" indent="-133350">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We give, because Christ first gave Himself for us.</a:t>
            </a:r>
          </a:p>
        </p:txBody>
      </p:sp>
      <p:sp>
        <p:nvSpPr>
          <p:cNvPr id="11" name="Rectangle 10">
            <a:extLst>
              <a:ext uri="{FF2B5EF4-FFF2-40B4-BE49-F238E27FC236}">
                <a16:creationId xmlns:a16="http://schemas.microsoft.com/office/drawing/2014/main" id="{3AFED9CF-3FE6-D445-8AE5-52D380865D00}"/>
              </a:ext>
            </a:extLst>
          </p:cNvPr>
          <p:cNvSpPr/>
          <p:nvPr/>
        </p:nvSpPr>
        <p:spPr>
          <a:xfrm>
            <a:off x="0" y="3915823"/>
            <a:ext cx="9133837" cy="646331"/>
          </a:xfrm>
          <a:prstGeom prst="rect">
            <a:avLst/>
          </a:prstGeom>
          <a:solidFill>
            <a:schemeClr val="bg1"/>
          </a:solidFill>
        </p:spPr>
        <p:txBody>
          <a:bodyPr wrap="square">
            <a:spAutoFit/>
          </a:bodyPr>
          <a:lstStyle/>
          <a:p>
            <a:pPr>
              <a:spcAft>
                <a:spcPts val="0"/>
              </a:spcAft>
            </a:pPr>
            <a:r>
              <a:rPr lang="en-AU" b="1" baseline="30000" dirty="0">
                <a:latin typeface="Comic Sans MS" panose="030F0902030302020204" pitchFamily="66" charset="0"/>
                <a:ea typeface="Arial" panose="020B0604020202020204" pitchFamily="34" charset="0"/>
                <a:cs typeface="Times New Roman" panose="02020603050405020304" pitchFamily="18" charset="0"/>
              </a:rPr>
              <a:t>8 </a:t>
            </a:r>
            <a:r>
              <a:rPr lang="en-AU" dirty="0">
                <a:latin typeface="Comic Sans MS" panose="030F0902030302020204" pitchFamily="66" charset="0"/>
                <a:ea typeface="Arial" panose="020B0604020202020204" pitchFamily="34" charset="0"/>
                <a:cs typeface="Times New Roman" panose="02020603050405020304" pitchFamily="18" charset="0"/>
              </a:rPr>
              <a:t>I say this not as a command, but to prove by the earnestness of others that your love also is genuine.</a:t>
            </a:r>
            <a:endParaRPr lang="en-AU" dirty="0">
              <a:latin typeface="Comic Sans MS" panose="030F0902030302020204" pitchFamily="66" charset="0"/>
              <a:ea typeface="Times New Roman" panose="02020603050405020304" pitchFamily="18" charset="0"/>
            </a:endParaRPr>
          </a:p>
        </p:txBody>
      </p:sp>
      <p:sp>
        <p:nvSpPr>
          <p:cNvPr id="15" name="TextBox 14">
            <a:extLst>
              <a:ext uri="{FF2B5EF4-FFF2-40B4-BE49-F238E27FC236}">
                <a16:creationId xmlns:a16="http://schemas.microsoft.com/office/drawing/2014/main" id="{85C6A4E3-1CC5-AC49-9C29-027CBACBB76C}"/>
              </a:ext>
            </a:extLst>
          </p:cNvPr>
          <p:cNvSpPr txBox="1"/>
          <p:nvPr/>
        </p:nvSpPr>
        <p:spPr>
          <a:xfrm>
            <a:off x="0" y="2662412"/>
            <a:ext cx="9144000" cy="369332"/>
          </a:xfrm>
          <a:prstGeom prst="rect">
            <a:avLst/>
          </a:prstGeom>
          <a:noFill/>
          <a:ln>
            <a:noFill/>
          </a:ln>
        </p:spPr>
        <p:txBody>
          <a:bodyPr wrap="square" rtlCol="0">
            <a:spAutoFit/>
          </a:bodyPr>
          <a:lstStyle/>
          <a:p>
            <a:pPr marL="133350" indent="-133350">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Love isn’t genuine, unless we express it by giving generously to those we love</a:t>
            </a:r>
          </a:p>
        </p:txBody>
      </p:sp>
    </p:spTree>
    <p:extLst>
      <p:ext uri="{BB962C8B-B14F-4D97-AF65-F5344CB8AC3E}">
        <p14:creationId xmlns:p14="http://schemas.microsoft.com/office/powerpoint/2010/main" val="28632405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5"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0EE577BD-91FF-4A4D-AD17-1C8323B44BCC}"/>
              </a:ext>
            </a:extLst>
          </p:cNvPr>
          <p:cNvSpPr/>
          <p:nvPr/>
        </p:nvSpPr>
        <p:spPr>
          <a:xfrm>
            <a:off x="-704" y="2569468"/>
            <a:ext cx="9133837" cy="646331"/>
          </a:xfrm>
          <a:prstGeom prst="rect">
            <a:avLst/>
          </a:prstGeom>
          <a:solidFill>
            <a:schemeClr val="bg1"/>
          </a:solidFill>
        </p:spPr>
        <p:txBody>
          <a:bodyPr wrap="square">
            <a:spAutoFit/>
          </a:bodyPr>
          <a:lstStyle/>
          <a:p>
            <a:pPr>
              <a:spcAft>
                <a:spcPts val="0"/>
              </a:spcAft>
            </a:pPr>
            <a:r>
              <a:rPr lang="en-US" dirty="0">
                <a:latin typeface="Comic Sans MS" panose="030F0902030302020204" pitchFamily="66" charset="0"/>
                <a:ea typeface="Times New Roman" panose="02020603050405020304" pitchFamily="18" charset="0"/>
                <a:cs typeface="Times New Roman" panose="02020603050405020304" pitchFamily="18" charset="0"/>
              </a:rPr>
              <a:t>John 13:</a:t>
            </a:r>
            <a:r>
              <a:rPr lang="en-US" b="1" baseline="30000" dirty="0">
                <a:latin typeface="Comic Sans MS" panose="030F0902030302020204" pitchFamily="66" charset="0"/>
                <a:ea typeface="Times New Roman" panose="02020603050405020304" pitchFamily="18" charset="0"/>
                <a:cs typeface="Times New Roman" panose="02020603050405020304" pitchFamily="18" charset="0"/>
              </a:rPr>
              <a:t>35 </a:t>
            </a:r>
            <a:r>
              <a:rPr lang="en-US" dirty="0">
                <a:solidFill>
                  <a:srgbClr val="FF0000"/>
                </a:solidFill>
                <a:latin typeface="Comic Sans MS" panose="030F0902030302020204" pitchFamily="66" charset="0"/>
                <a:ea typeface="Times New Roman" panose="02020603050405020304" pitchFamily="18" charset="0"/>
                <a:cs typeface="Times New Roman" panose="02020603050405020304" pitchFamily="18" charset="0"/>
              </a:rPr>
              <a:t>By this all people will know that you are my disciples, if you have love for one another.”</a:t>
            </a:r>
            <a:endParaRPr lang="en-AU" dirty="0">
              <a:latin typeface="Comic Sans MS" panose="030F0902030302020204" pitchFamily="66" charset="0"/>
              <a:ea typeface="Times New Roman" panose="02020603050405020304" pitchFamily="18" charset="0"/>
            </a:endParaRPr>
          </a:p>
        </p:txBody>
      </p:sp>
      <p:sp>
        <p:nvSpPr>
          <p:cNvPr id="11" name="Rectangle 10">
            <a:extLst>
              <a:ext uri="{FF2B5EF4-FFF2-40B4-BE49-F238E27FC236}">
                <a16:creationId xmlns:a16="http://schemas.microsoft.com/office/drawing/2014/main" id="{3AFED9CF-3FE6-D445-8AE5-52D380865D00}"/>
              </a:ext>
            </a:extLst>
          </p:cNvPr>
          <p:cNvSpPr/>
          <p:nvPr/>
        </p:nvSpPr>
        <p:spPr>
          <a:xfrm>
            <a:off x="-703" y="0"/>
            <a:ext cx="9133837" cy="1754326"/>
          </a:xfrm>
          <a:prstGeom prst="rect">
            <a:avLst/>
          </a:prstGeom>
          <a:solidFill>
            <a:schemeClr val="bg1"/>
          </a:solidFill>
        </p:spPr>
        <p:txBody>
          <a:bodyPr wrap="square">
            <a:spAutoFit/>
          </a:bodyPr>
          <a:lstStyle/>
          <a:p>
            <a:pPr>
              <a:spcAft>
                <a:spcPts val="0"/>
              </a:spcAft>
            </a:pPr>
            <a:r>
              <a:rPr lang="en-US" dirty="0">
                <a:latin typeface="Comic Sans MS" panose="030F0902030302020204" pitchFamily="66" charset="0"/>
                <a:ea typeface="Times New Roman" panose="02020603050405020304" pitchFamily="18" charset="0"/>
              </a:rPr>
              <a:t>James 2:</a:t>
            </a:r>
            <a:r>
              <a:rPr lang="en-US" b="1" dirty="0">
                <a:latin typeface="Comic Sans MS" panose="030F0902030302020204" pitchFamily="66" charset="0"/>
                <a:ea typeface="Times New Roman" panose="02020603050405020304" pitchFamily="18" charset="0"/>
                <a:cs typeface="Arial" panose="020B0604020202020204" pitchFamily="34" charset="0"/>
              </a:rPr>
              <a:t> </a:t>
            </a:r>
            <a:endParaRPr lang="en-AU" dirty="0">
              <a:latin typeface="Times New Roman" panose="02020603050405020304" pitchFamily="18" charset="0"/>
              <a:ea typeface="Times New Roman" panose="02020603050405020304" pitchFamily="18" charset="0"/>
            </a:endParaRPr>
          </a:p>
          <a:p>
            <a:r>
              <a:rPr lang="en-US" b="1" baseline="30000" dirty="0">
                <a:latin typeface="Comic Sans MS" panose="030F0902030302020204" pitchFamily="66" charset="0"/>
                <a:ea typeface="Times New Roman" panose="02020603050405020304" pitchFamily="18" charset="0"/>
                <a:cs typeface="Times New Roman" panose="02020603050405020304" pitchFamily="18" charset="0"/>
              </a:rPr>
              <a:t>14 </a:t>
            </a:r>
            <a:r>
              <a:rPr lang="en-US" dirty="0">
                <a:latin typeface="Comic Sans MS" panose="030F0902030302020204" pitchFamily="66" charset="0"/>
                <a:ea typeface="Times New Roman" panose="02020603050405020304" pitchFamily="18" charset="0"/>
                <a:cs typeface="Times New Roman" panose="02020603050405020304" pitchFamily="18" charset="0"/>
              </a:rPr>
              <a:t>What good is it, my brothers, if someone says he has faith but does not have works?  Can that faith save him?  </a:t>
            </a:r>
            <a:r>
              <a:rPr lang="en-US" b="1" baseline="30000" dirty="0">
                <a:latin typeface="Comic Sans MS" panose="030F0902030302020204" pitchFamily="66" charset="0"/>
                <a:ea typeface="Times New Roman" panose="02020603050405020304" pitchFamily="18" charset="0"/>
                <a:cs typeface="Times New Roman" panose="02020603050405020304" pitchFamily="18" charset="0"/>
              </a:rPr>
              <a:t>15 </a:t>
            </a:r>
            <a:r>
              <a:rPr lang="en-US" dirty="0">
                <a:latin typeface="Comic Sans MS" panose="030F0902030302020204" pitchFamily="66" charset="0"/>
                <a:ea typeface="Times New Roman" panose="02020603050405020304" pitchFamily="18" charset="0"/>
                <a:cs typeface="Times New Roman" panose="02020603050405020304" pitchFamily="18" charset="0"/>
              </a:rPr>
              <a:t>If a brother or sister is poorly clothed and lacking in daily food, </a:t>
            </a:r>
            <a:r>
              <a:rPr lang="en-US" b="1" baseline="30000" dirty="0">
                <a:latin typeface="Comic Sans MS" panose="030F0902030302020204" pitchFamily="66" charset="0"/>
                <a:ea typeface="Times New Roman" panose="02020603050405020304" pitchFamily="18" charset="0"/>
                <a:cs typeface="Times New Roman" panose="02020603050405020304" pitchFamily="18" charset="0"/>
              </a:rPr>
              <a:t>16 </a:t>
            </a:r>
            <a:r>
              <a:rPr lang="en-US" dirty="0">
                <a:latin typeface="Comic Sans MS" panose="030F0902030302020204" pitchFamily="66" charset="0"/>
                <a:ea typeface="Times New Roman" panose="02020603050405020304" pitchFamily="18" charset="0"/>
                <a:cs typeface="Times New Roman" panose="02020603050405020304" pitchFamily="18" charset="0"/>
              </a:rPr>
              <a:t>and one of you says to them, “Go in peace, be warmed and filled,” without giving them the things needed for the body, what good is that?  </a:t>
            </a:r>
            <a:r>
              <a:rPr lang="en-US" b="1" baseline="30000" dirty="0">
                <a:latin typeface="Comic Sans MS" panose="030F0902030302020204" pitchFamily="66" charset="0"/>
                <a:ea typeface="Times New Roman" panose="02020603050405020304" pitchFamily="18" charset="0"/>
                <a:cs typeface="Times New Roman" panose="02020603050405020304" pitchFamily="18" charset="0"/>
              </a:rPr>
              <a:t>17 </a:t>
            </a:r>
            <a:r>
              <a:rPr lang="en-US" dirty="0">
                <a:latin typeface="Comic Sans MS" panose="030F0902030302020204" pitchFamily="66" charset="0"/>
                <a:ea typeface="Times New Roman" panose="02020603050405020304" pitchFamily="18" charset="0"/>
                <a:cs typeface="Times New Roman" panose="02020603050405020304" pitchFamily="18" charset="0"/>
              </a:rPr>
              <a:t>So also faith by itself, if it does not have works, is dead.</a:t>
            </a:r>
            <a:endParaRPr lang="en-AU" dirty="0">
              <a:latin typeface="Comic Sans MS" panose="030F0902030302020204" pitchFamily="66" charset="0"/>
              <a:ea typeface="Times New Roman" panose="02020603050405020304" pitchFamily="18" charset="0"/>
            </a:endParaRPr>
          </a:p>
        </p:txBody>
      </p:sp>
    </p:spTree>
    <p:extLst>
      <p:ext uri="{BB962C8B-B14F-4D97-AF65-F5344CB8AC3E}">
        <p14:creationId xmlns:p14="http://schemas.microsoft.com/office/powerpoint/2010/main" val="38730765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Arial"/>
        <a:cs typeface="Arial"/>
      </a:majorFont>
      <a:minorFont>
        <a:latin typeface="Arial"/>
        <a:ea typeface="Arial"/>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101505</TotalTime>
  <Words>1608</Words>
  <Application>Microsoft Macintosh PowerPoint</Application>
  <PresentationFormat>On-screen Show (16:10)</PresentationFormat>
  <Paragraphs>95</Paragraphs>
  <Slides>11</Slides>
  <Notes>11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Arial</vt:lpstr>
      <vt:lpstr>Calibri</vt:lpstr>
      <vt:lpstr>Comic Sans MS</vt:lpstr>
      <vt:lpstr>Times New Roman</vt:lpstr>
      <vt:lpstr>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UC Queensland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 Brumpton</dc:creator>
  <cp:lastModifiedBy>Michael Brumpton</cp:lastModifiedBy>
  <cp:revision>1631</cp:revision>
  <cp:lastPrinted>2020-02-28T07:36:30Z</cp:lastPrinted>
  <dcterms:created xsi:type="dcterms:W3CDTF">2016-11-04T06:28:01Z</dcterms:created>
  <dcterms:modified xsi:type="dcterms:W3CDTF">2020-02-28T07:36:34Z</dcterms:modified>
</cp:coreProperties>
</file>